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Vollkorn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jzbBOTcnRLlPz29OEwejfr/AgO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ollkorn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Vollkorn-bold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5.jp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5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9" Type="http://schemas.openxmlformats.org/officeDocument/2006/relationships/image" Target="../media/image58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5" Type="http://schemas.openxmlformats.org/officeDocument/2006/relationships/image" Target="../media/image43.png"/><Relationship Id="rId6" Type="http://schemas.openxmlformats.org/officeDocument/2006/relationships/image" Target="../media/image60.png"/><Relationship Id="rId7" Type="http://schemas.openxmlformats.org/officeDocument/2006/relationships/image" Target="../media/image49.png"/><Relationship Id="rId8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57.png"/><Relationship Id="rId8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8.png"/><Relationship Id="rId13" Type="http://schemas.openxmlformats.org/officeDocument/2006/relationships/image" Target="../media/image21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9" Type="http://schemas.openxmlformats.org/officeDocument/2006/relationships/image" Target="../media/image54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51.png"/><Relationship Id="rId6" Type="http://schemas.openxmlformats.org/officeDocument/2006/relationships/image" Target="../media/image27.png"/><Relationship Id="rId7" Type="http://schemas.openxmlformats.org/officeDocument/2006/relationships/image" Target="../media/image41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1.png"/><Relationship Id="rId7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47.png"/><Relationship Id="rId6" Type="http://schemas.openxmlformats.org/officeDocument/2006/relationships/image" Target="../media/image25.png"/><Relationship Id="rId7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9" Type="http://schemas.openxmlformats.org/officeDocument/2006/relationships/image" Target="../media/image55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81803" y="3827761"/>
            <a:ext cx="139413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LÃNH ĐẠO HAI CUỘC KHÁNG CHIẾN CHỐNG NGOẠI XÂM, HOÀN THÀNH GIẢI PHÓNG DÂN TỘC, THỐNG NHẤT ĐẤT NƯỚC (1945 - 1975)</a:t>
            </a:r>
            <a:endParaRPr b="1"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96190"/>
            <a:ext cx="1296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 i="1"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10"/>
          <p:cNvGrpSpPr/>
          <p:nvPr/>
        </p:nvGrpSpPr>
        <p:grpSpPr>
          <a:xfrm>
            <a:off x="14684339" y="1721475"/>
            <a:ext cx="3015183" cy="1213611"/>
            <a:chOff x="0" y="12700"/>
            <a:chExt cx="4020244" cy="1618148"/>
          </a:xfrm>
        </p:grpSpPr>
        <p:sp>
          <p:nvSpPr>
            <p:cNvPr id="322" name="Google Shape;322;p10"/>
            <p:cNvSpPr/>
            <p:nvPr/>
          </p:nvSpPr>
          <p:spPr>
            <a:xfrm>
              <a:off x="0" y="12700"/>
              <a:ext cx="4020244" cy="1618148"/>
            </a:xfrm>
            <a:custGeom>
              <a:rect b="b" l="l" r="r" t="t"/>
              <a:pathLst>
                <a:path extrusionOk="0" h="1618148" w="4020244">
                  <a:moveTo>
                    <a:pt x="0" y="0"/>
                  </a:moveTo>
                  <a:lnTo>
                    <a:pt x="4020244" y="0"/>
                  </a:lnTo>
                  <a:lnTo>
                    <a:pt x="4020244" y="1618148"/>
                  </a:lnTo>
                  <a:lnTo>
                    <a:pt x="0" y="1618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0"/>
            <p:cNvSpPr txBox="1"/>
            <p:nvPr/>
          </p:nvSpPr>
          <p:spPr>
            <a:xfrm>
              <a:off x="0" y="19050"/>
              <a:ext cx="3753600" cy="14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trình </a:t>
              </a:r>
              <a:endParaRPr i="1" sz="1000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thực hiện đường lối </a:t>
              </a:r>
              <a:endParaRPr i="1" sz="1000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(1965 - 1968)</a:t>
              </a:r>
              <a:endParaRPr i="1" sz="1000"/>
            </a:p>
          </p:txBody>
        </p:sp>
      </p:grpSp>
      <p:sp>
        <p:nvSpPr>
          <p:cNvPr id="324" name="Google Shape;324;p10"/>
          <p:cNvSpPr txBox="1"/>
          <p:nvPr/>
        </p:nvSpPr>
        <p:spPr>
          <a:xfrm>
            <a:off x="5576081" y="119961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325" name="Google Shape;325;p10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grpSp>
        <p:nvGrpSpPr>
          <p:cNvPr id="326" name="Google Shape;326;p10"/>
          <p:cNvGrpSpPr/>
          <p:nvPr/>
        </p:nvGrpSpPr>
        <p:grpSpPr>
          <a:xfrm>
            <a:off x="7919002" y="2115723"/>
            <a:ext cx="1631319" cy="1638725"/>
            <a:chOff x="0" y="0"/>
            <a:chExt cx="812800" cy="816490"/>
          </a:xfrm>
        </p:grpSpPr>
        <p:sp>
          <p:nvSpPr>
            <p:cNvPr id="327" name="Google Shape;327;p10"/>
            <p:cNvSpPr/>
            <p:nvPr/>
          </p:nvSpPr>
          <p:spPr>
            <a:xfrm>
              <a:off x="0" y="0"/>
              <a:ext cx="812800" cy="816490"/>
            </a:xfrm>
            <a:custGeom>
              <a:rect b="b" l="l" r="r" t="t"/>
              <a:pathLst>
                <a:path extrusionOk="0" h="816490" w="812800">
                  <a:moveTo>
                    <a:pt x="406400" y="0"/>
                  </a:moveTo>
                  <a:cubicBezTo>
                    <a:pt x="181951" y="0"/>
                    <a:pt x="0" y="182778"/>
                    <a:pt x="0" y="408245"/>
                  </a:cubicBezTo>
                  <a:cubicBezTo>
                    <a:pt x="0" y="633713"/>
                    <a:pt x="181951" y="816490"/>
                    <a:pt x="406400" y="816490"/>
                  </a:cubicBezTo>
                  <a:cubicBezTo>
                    <a:pt x="630849" y="816490"/>
                    <a:pt x="812800" y="633713"/>
                    <a:pt x="812800" y="408245"/>
                  </a:cubicBezTo>
                  <a:cubicBezTo>
                    <a:pt x="812800" y="18277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1B2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0"/>
            <p:cNvSpPr txBox="1"/>
            <p:nvPr/>
          </p:nvSpPr>
          <p:spPr>
            <a:xfrm>
              <a:off x="76200" y="19396"/>
              <a:ext cx="660400" cy="720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FFF533"/>
                  </a:solidFill>
                  <a:latin typeface="Vollkorn"/>
                  <a:ea typeface="Vollkorn"/>
                  <a:cs typeface="Vollkorn"/>
                  <a:sym typeface="Vollkorn"/>
                </a:rPr>
                <a:t>Miền Nam</a:t>
              </a:r>
              <a:endParaRPr i="1"/>
            </a:p>
          </p:txBody>
        </p:sp>
      </p:grpSp>
      <p:sp>
        <p:nvSpPr>
          <p:cNvPr id="329" name="Google Shape;329;p10"/>
          <p:cNvSpPr/>
          <p:nvPr/>
        </p:nvSpPr>
        <p:spPr>
          <a:xfrm flipH="1">
            <a:off x="7117442" y="5790729"/>
            <a:ext cx="3541198" cy="1173022"/>
          </a:xfrm>
          <a:custGeom>
            <a:rect b="b" l="l" r="r" t="t"/>
            <a:pathLst>
              <a:path extrusionOk="0" h="1173022" w="3541198">
                <a:moveTo>
                  <a:pt x="3541198" y="0"/>
                </a:moveTo>
                <a:lnTo>
                  <a:pt x="0" y="0"/>
                </a:lnTo>
                <a:lnTo>
                  <a:pt x="0" y="1173022"/>
                </a:lnTo>
                <a:lnTo>
                  <a:pt x="3541198" y="1173022"/>
                </a:lnTo>
                <a:lnTo>
                  <a:pt x="354119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1539576" y="7461417"/>
            <a:ext cx="1417881" cy="944663"/>
          </a:xfrm>
          <a:custGeom>
            <a:rect b="b" l="l" r="r" t="t"/>
            <a:pathLst>
              <a:path extrusionOk="0" h="944663" w="1417881">
                <a:moveTo>
                  <a:pt x="0" y="0"/>
                </a:moveTo>
                <a:lnTo>
                  <a:pt x="1417882" y="0"/>
                </a:lnTo>
                <a:lnTo>
                  <a:pt x="1417882" y="944664"/>
                </a:lnTo>
                <a:lnTo>
                  <a:pt x="0" y="944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16601" y="3910006"/>
            <a:ext cx="2002440" cy="1334960"/>
          </a:xfrm>
          <a:custGeom>
            <a:rect b="b" l="l" r="r" t="t"/>
            <a:pathLst>
              <a:path extrusionOk="0" h="1334960" w="2002440">
                <a:moveTo>
                  <a:pt x="0" y="0"/>
                </a:moveTo>
                <a:lnTo>
                  <a:pt x="2002439" y="0"/>
                </a:lnTo>
                <a:lnTo>
                  <a:pt x="2002439" y="1334959"/>
                </a:lnTo>
                <a:lnTo>
                  <a:pt x="0" y="1334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"/>
          <p:cNvSpPr txBox="1"/>
          <p:nvPr/>
        </p:nvSpPr>
        <p:spPr>
          <a:xfrm>
            <a:off x="8071939" y="5969713"/>
            <a:ext cx="14670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1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Mùa khô 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14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1966 - 1967</a:t>
            </a:r>
            <a:endParaRPr i="1"/>
          </a:p>
        </p:txBody>
      </p:sp>
      <p:sp>
        <p:nvSpPr>
          <p:cNvPr id="333" name="Google Shape;333;p10"/>
          <p:cNvSpPr/>
          <p:nvPr/>
        </p:nvSpPr>
        <p:spPr>
          <a:xfrm>
            <a:off x="6590890" y="9003411"/>
            <a:ext cx="654375" cy="635562"/>
          </a:xfrm>
          <a:custGeom>
            <a:rect b="b" l="l" r="r" t="t"/>
            <a:pathLst>
              <a:path extrusionOk="0" h="635562" w="654375">
                <a:moveTo>
                  <a:pt x="0" y="0"/>
                </a:moveTo>
                <a:lnTo>
                  <a:pt x="654375" y="0"/>
                </a:lnTo>
                <a:lnTo>
                  <a:pt x="654375" y="635562"/>
                </a:lnTo>
                <a:lnTo>
                  <a:pt x="0" y="635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0"/>
          <p:cNvSpPr txBox="1"/>
          <p:nvPr/>
        </p:nvSpPr>
        <p:spPr>
          <a:xfrm>
            <a:off x="7194880" y="6935176"/>
            <a:ext cx="30795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390.000 quân Mỹ</a:t>
            </a:r>
            <a:endParaRPr i="1"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50.000 chư hầu</a:t>
            </a:r>
            <a:endParaRPr i="1"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540.000 quân VNCH</a:t>
            </a:r>
            <a:endParaRPr i="1"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4.000 máy bay</a:t>
            </a:r>
            <a:endParaRPr i="1"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2.500 tăng giáp</a:t>
            </a:r>
            <a:endParaRPr i="1"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Từ Tây Nguyên đến Sài Gòn</a:t>
            </a:r>
            <a:endParaRPr i="1"/>
          </a:p>
        </p:txBody>
      </p:sp>
      <p:sp>
        <p:nvSpPr>
          <p:cNvPr id="335" name="Google Shape;335;p10"/>
          <p:cNvSpPr txBox="1"/>
          <p:nvPr/>
        </p:nvSpPr>
        <p:spPr>
          <a:xfrm>
            <a:off x="7363526" y="9141053"/>
            <a:ext cx="25893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Lấy lại 50% miền Nam</a:t>
            </a:r>
            <a:endParaRPr i="1"/>
          </a:p>
        </p:txBody>
      </p:sp>
      <p:sp>
        <p:nvSpPr>
          <p:cNvPr id="336" name="Google Shape;336;p10"/>
          <p:cNvSpPr txBox="1"/>
          <p:nvPr/>
        </p:nvSpPr>
        <p:spPr>
          <a:xfrm>
            <a:off x="4432715" y="3862381"/>
            <a:ext cx="33423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1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4 bám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Cấp trên bám cấp dưới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bám dân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Dân bám đất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Bộ đội, du kích bám địch</a:t>
            </a:r>
            <a:endParaRPr i="1"/>
          </a:p>
        </p:txBody>
      </p:sp>
      <p:sp>
        <p:nvSpPr>
          <p:cNvPr id="337" name="Google Shape;337;p10"/>
          <p:cNvSpPr txBox="1"/>
          <p:nvPr/>
        </p:nvSpPr>
        <p:spPr>
          <a:xfrm>
            <a:off x="8525974" y="3859224"/>
            <a:ext cx="33423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1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 mũi giáp công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Quân sự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trị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1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Binh vận</a:t>
            </a:r>
            <a:endParaRPr i="1"/>
          </a:p>
        </p:txBody>
      </p:sp>
      <p:sp>
        <p:nvSpPr>
          <p:cNvPr id="338" name="Google Shape;338;p10"/>
          <p:cNvSpPr txBox="1"/>
          <p:nvPr/>
        </p:nvSpPr>
        <p:spPr>
          <a:xfrm>
            <a:off x="10860851" y="5974520"/>
            <a:ext cx="51762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1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80% đất do Mặt trận 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14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Giải phóng miền Nam Việt Nam kiểm soát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5" name="Google Shape;345;p11"/>
          <p:cNvGrpSpPr/>
          <p:nvPr/>
        </p:nvGrpSpPr>
        <p:grpSpPr>
          <a:xfrm>
            <a:off x="14684339" y="1721475"/>
            <a:ext cx="3015183" cy="1213611"/>
            <a:chOff x="0" y="12700"/>
            <a:chExt cx="4020244" cy="1618148"/>
          </a:xfrm>
        </p:grpSpPr>
        <p:sp>
          <p:nvSpPr>
            <p:cNvPr id="346" name="Google Shape;346;p11"/>
            <p:cNvSpPr/>
            <p:nvPr/>
          </p:nvSpPr>
          <p:spPr>
            <a:xfrm>
              <a:off x="0" y="12700"/>
              <a:ext cx="4020244" cy="1618148"/>
            </a:xfrm>
            <a:custGeom>
              <a:rect b="b" l="l" r="r" t="t"/>
              <a:pathLst>
                <a:path extrusionOk="0" h="1618148" w="4020244">
                  <a:moveTo>
                    <a:pt x="0" y="0"/>
                  </a:moveTo>
                  <a:lnTo>
                    <a:pt x="4020244" y="0"/>
                  </a:lnTo>
                  <a:lnTo>
                    <a:pt x="4020244" y="1618148"/>
                  </a:lnTo>
                  <a:lnTo>
                    <a:pt x="0" y="1618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1"/>
            <p:cNvSpPr txBox="1"/>
            <p:nvPr/>
          </p:nvSpPr>
          <p:spPr>
            <a:xfrm>
              <a:off x="0" y="19050"/>
              <a:ext cx="3753600" cy="14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trình </a:t>
              </a:r>
              <a:endParaRPr i="1" sz="900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thực hiện đường lối </a:t>
              </a:r>
              <a:endParaRPr i="1" sz="900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(1965 - 1968)</a:t>
              </a:r>
              <a:endParaRPr i="1" sz="900"/>
            </a:p>
          </p:txBody>
        </p:sp>
      </p:grpSp>
      <p:grpSp>
        <p:nvGrpSpPr>
          <p:cNvPr id="348" name="Google Shape;348;p11"/>
          <p:cNvGrpSpPr/>
          <p:nvPr/>
        </p:nvGrpSpPr>
        <p:grpSpPr>
          <a:xfrm>
            <a:off x="7919002" y="2115723"/>
            <a:ext cx="1631319" cy="1638725"/>
            <a:chOff x="0" y="0"/>
            <a:chExt cx="812800" cy="816490"/>
          </a:xfrm>
        </p:grpSpPr>
        <p:sp>
          <p:nvSpPr>
            <p:cNvPr id="349" name="Google Shape;349;p11"/>
            <p:cNvSpPr/>
            <p:nvPr/>
          </p:nvSpPr>
          <p:spPr>
            <a:xfrm>
              <a:off x="0" y="0"/>
              <a:ext cx="812800" cy="816490"/>
            </a:xfrm>
            <a:custGeom>
              <a:rect b="b" l="l" r="r" t="t"/>
              <a:pathLst>
                <a:path extrusionOk="0" h="816490" w="812800">
                  <a:moveTo>
                    <a:pt x="406400" y="0"/>
                  </a:moveTo>
                  <a:cubicBezTo>
                    <a:pt x="181951" y="0"/>
                    <a:pt x="0" y="182778"/>
                    <a:pt x="0" y="408245"/>
                  </a:cubicBezTo>
                  <a:cubicBezTo>
                    <a:pt x="0" y="633713"/>
                    <a:pt x="181951" y="816490"/>
                    <a:pt x="406400" y="816490"/>
                  </a:cubicBezTo>
                  <a:cubicBezTo>
                    <a:pt x="630849" y="816490"/>
                    <a:pt x="812800" y="633713"/>
                    <a:pt x="812800" y="408245"/>
                  </a:cubicBezTo>
                  <a:cubicBezTo>
                    <a:pt x="812800" y="18277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1B2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1"/>
            <p:cNvSpPr txBox="1"/>
            <p:nvPr/>
          </p:nvSpPr>
          <p:spPr>
            <a:xfrm>
              <a:off x="76200" y="19396"/>
              <a:ext cx="660400" cy="720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FFF533"/>
                  </a:solidFill>
                  <a:latin typeface="Vollkorn"/>
                  <a:ea typeface="Vollkorn"/>
                  <a:cs typeface="Vollkorn"/>
                  <a:sym typeface="Vollkorn"/>
                </a:rPr>
                <a:t>Miền Nam</a:t>
              </a:r>
              <a:endParaRPr i="1"/>
            </a:p>
          </p:txBody>
        </p:sp>
      </p:grpSp>
      <p:sp>
        <p:nvSpPr>
          <p:cNvPr id="351" name="Google Shape;351;p11"/>
          <p:cNvSpPr/>
          <p:nvPr/>
        </p:nvSpPr>
        <p:spPr>
          <a:xfrm flipH="1">
            <a:off x="2548213" y="6382632"/>
            <a:ext cx="3086996" cy="1022567"/>
          </a:xfrm>
          <a:custGeom>
            <a:rect b="b" l="l" r="r" t="t"/>
            <a:pathLst>
              <a:path extrusionOk="0" h="1022567" w="3086996">
                <a:moveTo>
                  <a:pt x="3086996" y="0"/>
                </a:moveTo>
                <a:lnTo>
                  <a:pt x="0" y="0"/>
                </a:lnTo>
                <a:lnTo>
                  <a:pt x="0" y="1022567"/>
                </a:lnTo>
                <a:lnTo>
                  <a:pt x="3086996" y="1022567"/>
                </a:lnTo>
                <a:lnTo>
                  <a:pt x="308699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1"/>
          <p:cNvSpPr/>
          <p:nvPr/>
        </p:nvSpPr>
        <p:spPr>
          <a:xfrm>
            <a:off x="1612501" y="7859998"/>
            <a:ext cx="1236021" cy="823499"/>
          </a:xfrm>
          <a:custGeom>
            <a:rect b="b" l="l" r="r" t="t"/>
            <a:pathLst>
              <a:path extrusionOk="0" h="823499" w="1236021">
                <a:moveTo>
                  <a:pt x="0" y="0"/>
                </a:moveTo>
                <a:lnTo>
                  <a:pt x="1236020" y="0"/>
                </a:lnTo>
                <a:lnTo>
                  <a:pt x="1236020" y="823499"/>
                </a:lnTo>
                <a:lnTo>
                  <a:pt x="0" y="823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1"/>
          <p:cNvSpPr/>
          <p:nvPr/>
        </p:nvSpPr>
        <p:spPr>
          <a:xfrm>
            <a:off x="1505298" y="4764099"/>
            <a:ext cx="1745602" cy="1163735"/>
          </a:xfrm>
          <a:custGeom>
            <a:rect b="b" l="l" r="r" t="t"/>
            <a:pathLst>
              <a:path extrusionOk="0" h="1163735" w="1745602">
                <a:moveTo>
                  <a:pt x="0" y="0"/>
                </a:moveTo>
                <a:lnTo>
                  <a:pt x="1745602" y="0"/>
                </a:lnTo>
                <a:lnTo>
                  <a:pt x="1745602" y="1163734"/>
                </a:lnTo>
                <a:lnTo>
                  <a:pt x="0" y="1163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1"/>
          <p:cNvSpPr/>
          <p:nvPr/>
        </p:nvSpPr>
        <p:spPr>
          <a:xfrm>
            <a:off x="12787561" y="5633542"/>
            <a:ext cx="2562686" cy="256267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0819" r="-208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1"/>
          <p:cNvSpPr/>
          <p:nvPr/>
        </p:nvSpPr>
        <p:spPr>
          <a:xfrm>
            <a:off x="5899889" y="5228486"/>
            <a:ext cx="6009214" cy="3330859"/>
          </a:xfrm>
          <a:custGeom>
            <a:rect b="b" l="l" r="r" t="t"/>
            <a:pathLst>
              <a:path extrusionOk="0" h="3330859" w="6009214">
                <a:moveTo>
                  <a:pt x="0" y="0"/>
                </a:moveTo>
                <a:lnTo>
                  <a:pt x="6009214" y="0"/>
                </a:lnTo>
                <a:lnTo>
                  <a:pt x="6009214" y="3330859"/>
                </a:lnTo>
                <a:lnTo>
                  <a:pt x="0" y="3330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8674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1"/>
          <p:cNvSpPr txBox="1"/>
          <p:nvPr/>
        </p:nvSpPr>
        <p:spPr>
          <a:xfrm>
            <a:off x="5576081" y="119961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357" name="Google Shape;357;p11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358" name="Google Shape;358;p11"/>
          <p:cNvSpPr txBox="1"/>
          <p:nvPr/>
        </p:nvSpPr>
        <p:spPr>
          <a:xfrm>
            <a:off x="3581401" y="6755899"/>
            <a:ext cx="91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533"/>
                </a:solidFill>
                <a:latin typeface="Vollkorn"/>
                <a:ea typeface="Vollkorn"/>
                <a:cs typeface="Vollkorn"/>
                <a:sym typeface="Vollkorn"/>
              </a:rPr>
              <a:t>1968</a:t>
            </a:r>
            <a:endParaRPr i="1"/>
          </a:p>
        </p:txBody>
      </p:sp>
      <p:sp>
        <p:nvSpPr>
          <p:cNvPr id="359" name="Google Shape;359;p11"/>
          <p:cNvSpPr txBox="1"/>
          <p:nvPr/>
        </p:nvSpPr>
        <p:spPr>
          <a:xfrm>
            <a:off x="12173783" y="8214597"/>
            <a:ext cx="39807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“Chiến tranh cục bộ” phá sản</a:t>
            </a:r>
            <a:endParaRPr i="1" sz="2696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Đàm phán Pari </a:t>
            </a:r>
            <a:endParaRPr i="1"/>
          </a:p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13/5/1968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12"/>
          <p:cNvGrpSpPr/>
          <p:nvPr/>
        </p:nvGrpSpPr>
        <p:grpSpPr>
          <a:xfrm>
            <a:off x="14684339" y="1721475"/>
            <a:ext cx="3015183" cy="1213611"/>
            <a:chOff x="0" y="12700"/>
            <a:chExt cx="4020244" cy="1618148"/>
          </a:xfrm>
        </p:grpSpPr>
        <p:sp>
          <p:nvSpPr>
            <p:cNvPr id="367" name="Google Shape;367;p12"/>
            <p:cNvSpPr/>
            <p:nvPr/>
          </p:nvSpPr>
          <p:spPr>
            <a:xfrm>
              <a:off x="0" y="12700"/>
              <a:ext cx="4020244" cy="1618148"/>
            </a:xfrm>
            <a:custGeom>
              <a:rect b="b" l="l" r="r" t="t"/>
              <a:pathLst>
                <a:path extrusionOk="0" h="1618148" w="4020244">
                  <a:moveTo>
                    <a:pt x="0" y="0"/>
                  </a:moveTo>
                  <a:lnTo>
                    <a:pt x="4020244" y="0"/>
                  </a:lnTo>
                  <a:lnTo>
                    <a:pt x="4020244" y="1618148"/>
                  </a:lnTo>
                  <a:lnTo>
                    <a:pt x="0" y="1618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2"/>
            <p:cNvSpPr txBox="1"/>
            <p:nvPr/>
          </p:nvSpPr>
          <p:spPr>
            <a:xfrm>
              <a:off x="0" y="19050"/>
              <a:ext cx="3753600" cy="14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trình </a:t>
              </a:r>
              <a:endParaRPr i="1" sz="1000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thực hiện đường lối </a:t>
              </a:r>
              <a:endParaRPr i="1" sz="1000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(1965 - 1968)</a:t>
              </a:r>
              <a:endParaRPr i="1" sz="1000"/>
            </a:p>
          </p:txBody>
        </p:sp>
      </p:grpSp>
      <p:sp>
        <p:nvSpPr>
          <p:cNvPr id="369" name="Google Shape;369;p12"/>
          <p:cNvSpPr/>
          <p:nvPr/>
        </p:nvSpPr>
        <p:spPr>
          <a:xfrm>
            <a:off x="2740245" y="2096455"/>
            <a:ext cx="1587977" cy="1146230"/>
          </a:xfrm>
          <a:custGeom>
            <a:rect b="b" l="l" r="r" t="t"/>
            <a:pathLst>
              <a:path extrusionOk="0" h="1146230" w="1587977">
                <a:moveTo>
                  <a:pt x="0" y="0"/>
                </a:moveTo>
                <a:lnTo>
                  <a:pt x="1587977" y="0"/>
                </a:lnTo>
                <a:lnTo>
                  <a:pt x="1587977" y="1146231"/>
                </a:lnTo>
                <a:lnTo>
                  <a:pt x="0" y="1146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850459" y="4193614"/>
            <a:ext cx="2376779" cy="3461184"/>
          </a:xfrm>
          <a:custGeom>
            <a:rect b="b" l="l" r="r" t="t"/>
            <a:pathLst>
              <a:path extrusionOk="0" h="3461184" w="2376779">
                <a:moveTo>
                  <a:pt x="0" y="0"/>
                </a:moveTo>
                <a:lnTo>
                  <a:pt x="2376779" y="0"/>
                </a:lnTo>
                <a:lnTo>
                  <a:pt x="2376779" y="3461184"/>
                </a:lnTo>
                <a:lnTo>
                  <a:pt x="0" y="3461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3649209" y="4427403"/>
            <a:ext cx="2568799" cy="2993605"/>
          </a:xfrm>
          <a:custGeom>
            <a:rect b="b" l="l" r="r" t="t"/>
            <a:pathLst>
              <a:path extrusionOk="0" h="2993605" w="2568799">
                <a:moveTo>
                  <a:pt x="0" y="0"/>
                </a:moveTo>
                <a:lnTo>
                  <a:pt x="2568798" y="0"/>
                </a:lnTo>
                <a:lnTo>
                  <a:pt x="2568798" y="2993605"/>
                </a:lnTo>
                <a:lnTo>
                  <a:pt x="0" y="29936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7176" r="-27136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 txBox="1"/>
          <p:nvPr/>
        </p:nvSpPr>
        <p:spPr>
          <a:xfrm>
            <a:off x="5576081" y="119961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373" name="Google Shape;373;p12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grpSp>
        <p:nvGrpSpPr>
          <p:cNvPr id="374" name="Google Shape;374;p12"/>
          <p:cNvGrpSpPr/>
          <p:nvPr/>
        </p:nvGrpSpPr>
        <p:grpSpPr>
          <a:xfrm>
            <a:off x="12967917" y="3242686"/>
            <a:ext cx="4686473" cy="6466721"/>
            <a:chOff x="0" y="0"/>
            <a:chExt cx="6248630" cy="8622295"/>
          </a:xfrm>
        </p:grpSpPr>
        <p:sp>
          <p:nvSpPr>
            <p:cNvPr id="375" name="Google Shape;375;p12"/>
            <p:cNvSpPr/>
            <p:nvPr/>
          </p:nvSpPr>
          <p:spPr>
            <a:xfrm>
              <a:off x="0" y="0"/>
              <a:ext cx="6248630" cy="6248604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20819" r="-2081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2"/>
            <p:cNvSpPr txBox="1"/>
            <p:nvPr/>
          </p:nvSpPr>
          <p:spPr>
            <a:xfrm>
              <a:off x="597487" y="6519595"/>
              <a:ext cx="5175300" cy="21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6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“Chiến tranh cục bộ” phá sản</a:t>
              </a:r>
              <a:endParaRPr i="1" sz="26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endParaRPr>
            </a:p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6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Đàm phán Pari </a:t>
              </a:r>
              <a:endParaRPr i="1"/>
            </a:p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96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13/5/1968</a:t>
              </a:r>
              <a:endParaRPr i="1"/>
            </a:p>
          </p:txBody>
        </p:sp>
      </p:grpSp>
      <p:sp>
        <p:nvSpPr>
          <p:cNvPr id="377" name="Google Shape;377;p12"/>
          <p:cNvSpPr txBox="1"/>
          <p:nvPr/>
        </p:nvSpPr>
        <p:spPr>
          <a:xfrm>
            <a:off x="850459" y="7731422"/>
            <a:ext cx="23733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Ông Xuân Thủy </a:t>
            </a:r>
            <a:endParaRPr i="1"/>
          </a:p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Bộ Trưởng Ngoại giao</a:t>
            </a:r>
            <a:endParaRPr i="1"/>
          </a:p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Trưởng đoàn</a:t>
            </a:r>
            <a:endParaRPr i="1"/>
          </a:p>
        </p:txBody>
      </p:sp>
      <p:grpSp>
        <p:nvGrpSpPr>
          <p:cNvPr id="378" name="Google Shape;378;p12"/>
          <p:cNvGrpSpPr/>
          <p:nvPr/>
        </p:nvGrpSpPr>
        <p:grpSpPr>
          <a:xfrm>
            <a:off x="7491057" y="2935086"/>
            <a:ext cx="4776526" cy="6513424"/>
            <a:chOff x="0" y="0"/>
            <a:chExt cx="6368700" cy="8684565"/>
          </a:xfrm>
        </p:grpSpPr>
        <p:sp>
          <p:nvSpPr>
            <p:cNvPr id="379" name="Google Shape;379;p12"/>
            <p:cNvSpPr/>
            <p:nvPr/>
          </p:nvSpPr>
          <p:spPr>
            <a:xfrm>
              <a:off x="2184206" y="0"/>
              <a:ext cx="2000419" cy="1333612"/>
            </a:xfrm>
            <a:custGeom>
              <a:rect b="b" l="l" r="r" t="t"/>
              <a:pathLst>
                <a:path extrusionOk="0" h="1333612" w="2000419">
                  <a:moveTo>
                    <a:pt x="0" y="0"/>
                  </a:moveTo>
                  <a:lnTo>
                    <a:pt x="2000419" y="0"/>
                  </a:lnTo>
                  <a:lnTo>
                    <a:pt x="2000419" y="1333612"/>
                  </a:lnTo>
                  <a:lnTo>
                    <a:pt x="0" y="13336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sq" cmpd="sng" w="38100">
              <a:solidFill>
                <a:srgbClr val="5F1A1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1130468" y="1813683"/>
              <a:ext cx="4107895" cy="4767907"/>
            </a:xfrm>
            <a:custGeom>
              <a:rect b="b" l="l" r="r" t="t"/>
              <a:pathLst>
                <a:path extrusionOk="0" h="4767907" w="4107895">
                  <a:moveTo>
                    <a:pt x="0" y="0"/>
                  </a:moveTo>
                  <a:lnTo>
                    <a:pt x="4107895" y="0"/>
                  </a:lnTo>
                  <a:lnTo>
                    <a:pt x="4107895" y="4767907"/>
                  </a:lnTo>
                  <a:lnTo>
                    <a:pt x="0" y="47679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-2519" r="-26230" t="0"/>
              </a:stretch>
            </a:blipFill>
            <a:ln cap="sq" cmpd="sng" w="38100">
              <a:solidFill>
                <a:srgbClr val="FFFF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2"/>
            <p:cNvSpPr txBox="1"/>
            <p:nvPr/>
          </p:nvSpPr>
          <p:spPr>
            <a:xfrm>
              <a:off x="0" y="6940365"/>
              <a:ext cx="6368700" cy="174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36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Bà Nguyễn Thị Bình </a:t>
              </a:r>
              <a:endParaRPr i="1"/>
            </a:p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36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Bộ Trưởng Ngoại giao</a:t>
              </a:r>
              <a:endParaRPr i="1"/>
            </a:p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36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Trưởng đoàn</a:t>
              </a:r>
              <a:endParaRPr i="1"/>
            </a:p>
          </p:txBody>
        </p:sp>
      </p:grpSp>
      <p:sp>
        <p:nvSpPr>
          <p:cNvPr id="382" name="Google Shape;382;p12"/>
          <p:cNvSpPr txBox="1"/>
          <p:nvPr/>
        </p:nvSpPr>
        <p:spPr>
          <a:xfrm>
            <a:off x="3825973" y="7525783"/>
            <a:ext cx="22152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Ông Lê Đức Thọ</a:t>
            </a:r>
            <a:endParaRPr i="1"/>
          </a:p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Ủy viên Bộ Chính trị</a:t>
            </a:r>
            <a:endParaRPr i="1"/>
          </a:p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3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Cố vấn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13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388" name="Google Shape;388;p13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13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3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3"/>
          <p:cNvSpPr txBox="1"/>
          <p:nvPr/>
        </p:nvSpPr>
        <p:spPr>
          <a:xfrm>
            <a:off x="2324729" y="4269628"/>
            <a:ext cx="13655298" cy="1193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395" name="Google Shape;395;p13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3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553179" y="3067177"/>
            <a:ext cx="15181642" cy="4554492"/>
          </a:xfrm>
          <a:custGeom>
            <a:rect b="b" l="l" r="r" t="t"/>
            <a:pathLst>
              <a:path extrusionOk="0" h="4554492" w="15181642">
                <a:moveTo>
                  <a:pt x="0" y="0"/>
                </a:moveTo>
                <a:lnTo>
                  <a:pt x="15181642" y="0"/>
                </a:lnTo>
                <a:lnTo>
                  <a:pt x="15181642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25504" y="4760739"/>
            <a:ext cx="122370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 i="1"/>
          </a:p>
        </p:txBody>
      </p:sp>
      <p:sp>
        <p:nvSpPr>
          <p:cNvPr id="105" name="Google Shape;105;p2"/>
          <p:cNvSpPr txBox="1"/>
          <p:nvPr/>
        </p:nvSpPr>
        <p:spPr>
          <a:xfrm>
            <a:off x="1553179" y="4704255"/>
            <a:ext cx="40881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dựng, bảo vệ 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chính quyền cách mạng, kháng chiến chống thực dân Pháp xâm lược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(1945 - 1954)</a:t>
            </a:r>
            <a:endParaRPr i="1"/>
          </a:p>
        </p:txBody>
      </p:sp>
      <p:sp>
        <p:nvSpPr>
          <p:cNvPr id="106" name="Google Shape;106;p2"/>
          <p:cNvSpPr txBox="1"/>
          <p:nvPr/>
        </p:nvSpPr>
        <p:spPr>
          <a:xfrm>
            <a:off x="12674937" y="4768772"/>
            <a:ext cx="38847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7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 chủ nghĩa xã hội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07" name="Google Shape;107;p2"/>
          <p:cNvSpPr txBox="1"/>
          <p:nvPr/>
        </p:nvSpPr>
        <p:spPr>
          <a:xfrm>
            <a:off x="1013827" y="1757056"/>
            <a:ext cx="58485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</a:t>
            </a:r>
            <a:endParaRPr i="1" sz="2789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1945 - 1946</a:t>
            </a:r>
            <a:endParaRPr i="1"/>
          </a:p>
        </p:txBody>
      </p:sp>
      <p:sp>
        <p:nvSpPr>
          <p:cNvPr id="108" name="Google Shape;108;p2"/>
          <p:cNvSpPr txBox="1"/>
          <p:nvPr/>
        </p:nvSpPr>
        <p:spPr>
          <a:xfrm>
            <a:off x="939320" y="3012613"/>
            <a:ext cx="5922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Đường lối kháng chiến toàn quốc </a:t>
            </a:r>
            <a:endParaRPr i="1"/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và quá trình tổ chức thực hiện (1946 - 1950)</a:t>
            </a:r>
            <a:endParaRPr i="1"/>
          </a:p>
        </p:txBody>
      </p:sp>
      <p:sp>
        <p:nvSpPr>
          <p:cNvPr id="109" name="Google Shape;109;p2"/>
          <p:cNvSpPr txBox="1"/>
          <p:nvPr/>
        </p:nvSpPr>
        <p:spPr>
          <a:xfrm>
            <a:off x="1092408" y="6810225"/>
            <a:ext cx="56169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9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(1951 - 1954)</a:t>
            </a:r>
            <a:endParaRPr i="1"/>
          </a:p>
        </p:txBody>
      </p:sp>
      <p:sp>
        <p:nvSpPr>
          <p:cNvPr id="110" name="Google Shape;110;p2"/>
          <p:cNvSpPr txBox="1"/>
          <p:nvPr/>
        </p:nvSpPr>
        <p:spPr>
          <a:xfrm>
            <a:off x="514709" y="8159040"/>
            <a:ext cx="72225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bài học kinh nghiệm của Đảng trong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lãnh đạo kháng chiến chống thực dân Pháp và can thiệp Mỹ</a:t>
            </a:r>
            <a:endParaRPr i="1"/>
          </a:p>
        </p:txBody>
      </p:sp>
      <p:sp>
        <p:nvSpPr>
          <p:cNvPr id="111" name="Google Shape;111;p2"/>
          <p:cNvSpPr txBox="1"/>
          <p:nvPr/>
        </p:nvSpPr>
        <p:spPr>
          <a:xfrm>
            <a:off x="11218138" y="1766581"/>
            <a:ext cx="61845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</a:t>
            </a:r>
            <a:endParaRPr i="1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3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cách mạng hai miền Nam - Bắc (1954 - 1965)</a:t>
            </a:r>
            <a:endParaRPr i="1"/>
          </a:p>
        </p:txBody>
      </p:sp>
      <p:sp>
        <p:nvSpPr>
          <p:cNvPr id="112" name="Google Shape;112;p2"/>
          <p:cNvSpPr txBox="1"/>
          <p:nvPr/>
        </p:nvSpPr>
        <p:spPr>
          <a:xfrm>
            <a:off x="11779424" y="3012613"/>
            <a:ext cx="51342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89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189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(1965 - 1975)</a:t>
            </a:r>
            <a:endParaRPr i="1"/>
          </a:p>
        </p:txBody>
      </p:sp>
      <p:sp>
        <p:nvSpPr>
          <p:cNvPr id="113" name="Google Shape;113;p2"/>
          <p:cNvSpPr txBox="1"/>
          <p:nvPr/>
        </p:nvSpPr>
        <p:spPr>
          <a:xfrm>
            <a:off x="11525523" y="6810225"/>
            <a:ext cx="6183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lãnh đạo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của Đảng thời kỳ 1954 - 1975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>
            <a:off x="633610" y="1680997"/>
            <a:ext cx="3015183" cy="1246162"/>
            <a:chOff x="0" y="0"/>
            <a:chExt cx="4020244" cy="1661549"/>
          </a:xfrm>
        </p:grpSpPr>
        <p:sp>
          <p:nvSpPr>
            <p:cNvPr id="121" name="Google Shape;121;p3"/>
            <p:cNvSpPr/>
            <p:nvPr/>
          </p:nvSpPr>
          <p:spPr>
            <a:xfrm flipH="1">
              <a:off x="0" y="0"/>
              <a:ext cx="4020244" cy="1618148"/>
            </a:xfrm>
            <a:custGeom>
              <a:rect b="b" l="l" r="r" t="t"/>
              <a:pathLst>
                <a:path extrusionOk="0" h="1618148" w="4020244">
                  <a:moveTo>
                    <a:pt x="4020244" y="0"/>
                  </a:moveTo>
                  <a:lnTo>
                    <a:pt x="0" y="0"/>
                  </a:lnTo>
                  <a:lnTo>
                    <a:pt x="0" y="1618148"/>
                  </a:lnTo>
                  <a:lnTo>
                    <a:pt x="4020244" y="1618148"/>
                  </a:lnTo>
                  <a:lnTo>
                    <a:pt x="402024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203128" y="102749"/>
              <a:ext cx="3753600" cy="15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Đường lối </a:t>
              </a:r>
              <a:endParaRPr i="1"/>
            </a:p>
            <a:p>
              <a:pPr indent="0" lvl="0" marL="0" marR="0" rtl="0" algn="ctr">
                <a:lnSpc>
                  <a:spcPct val="10803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kháng chiến chống Mỹ, cứu nước của Đảng</a:t>
              </a:r>
              <a:endParaRPr i="1"/>
            </a:p>
          </p:txBody>
        </p:sp>
      </p:grpSp>
      <p:sp>
        <p:nvSpPr>
          <p:cNvPr id="123" name="Google Shape;123;p3"/>
          <p:cNvSpPr/>
          <p:nvPr/>
        </p:nvSpPr>
        <p:spPr>
          <a:xfrm>
            <a:off x="1070143" y="3609214"/>
            <a:ext cx="3307377" cy="5062312"/>
          </a:xfrm>
          <a:custGeom>
            <a:rect b="b" l="l" r="r" t="t"/>
            <a:pathLst>
              <a:path extrusionOk="0" h="5062312" w="3307377">
                <a:moveTo>
                  <a:pt x="0" y="0"/>
                </a:moveTo>
                <a:lnTo>
                  <a:pt x="3307377" y="0"/>
                </a:lnTo>
                <a:lnTo>
                  <a:pt x="3307377" y="5062313"/>
                </a:lnTo>
                <a:lnTo>
                  <a:pt x="0" y="5062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12204530" y="3694488"/>
            <a:ext cx="4666449" cy="3174599"/>
          </a:xfrm>
          <a:custGeom>
            <a:rect b="b" l="l" r="r" t="t"/>
            <a:pathLst>
              <a:path extrusionOk="0" h="3174599" w="4666449">
                <a:moveTo>
                  <a:pt x="0" y="0"/>
                </a:moveTo>
                <a:lnTo>
                  <a:pt x="4666449" y="0"/>
                </a:lnTo>
                <a:lnTo>
                  <a:pt x="4666449" y="3174599"/>
                </a:lnTo>
                <a:lnTo>
                  <a:pt x="0" y="3174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3"/>
          <p:cNvGrpSpPr/>
          <p:nvPr/>
        </p:nvGrpSpPr>
        <p:grpSpPr>
          <a:xfrm>
            <a:off x="7016688" y="5583205"/>
            <a:ext cx="2896568" cy="2012026"/>
            <a:chOff x="0" y="0"/>
            <a:chExt cx="3862090" cy="2682701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3862090" cy="2116526"/>
            </a:xfrm>
            <a:custGeom>
              <a:rect b="b" l="l" r="r" t="t"/>
              <a:pathLst>
                <a:path extrusionOk="0" h="2116526" w="3862090">
                  <a:moveTo>
                    <a:pt x="0" y="0"/>
                  </a:moveTo>
                  <a:lnTo>
                    <a:pt x="3862090" y="0"/>
                  </a:lnTo>
                  <a:lnTo>
                    <a:pt x="3862090" y="2116526"/>
                  </a:lnTo>
                  <a:lnTo>
                    <a:pt x="0" y="21165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9873" l="0" r="0" t="0"/>
              </a:stretch>
            </a:blipFill>
            <a:ln cap="sq" cmpd="sng" w="38100">
              <a:solidFill>
                <a:srgbClr val="FFFF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1632165" y="2068901"/>
              <a:ext cx="6768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991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Mỹ</a:t>
              </a:r>
              <a:endParaRPr i="1"/>
            </a:p>
          </p:txBody>
        </p:sp>
      </p:grpSp>
      <p:sp>
        <p:nvSpPr>
          <p:cNvPr id="128" name="Google Shape;128;p3"/>
          <p:cNvSpPr/>
          <p:nvPr/>
        </p:nvSpPr>
        <p:spPr>
          <a:xfrm>
            <a:off x="4942897" y="5090837"/>
            <a:ext cx="1477194" cy="792737"/>
          </a:xfrm>
          <a:custGeom>
            <a:rect b="b" l="l" r="r" t="t"/>
            <a:pathLst>
              <a:path extrusionOk="0" h="792737" w="1477194">
                <a:moveTo>
                  <a:pt x="0" y="0"/>
                </a:moveTo>
                <a:lnTo>
                  <a:pt x="1477194" y="0"/>
                </a:lnTo>
                <a:lnTo>
                  <a:pt x="1477194" y="792736"/>
                </a:lnTo>
                <a:lnTo>
                  <a:pt x="0" y="792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25799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6733080" y="3478450"/>
            <a:ext cx="1332576" cy="1332576"/>
          </a:xfrm>
          <a:custGeom>
            <a:rect b="b" l="l" r="r" t="t"/>
            <a:pathLst>
              <a:path extrusionOk="0" h="1332576" w="1332576">
                <a:moveTo>
                  <a:pt x="0" y="0"/>
                </a:moveTo>
                <a:lnTo>
                  <a:pt x="1332577" y="0"/>
                </a:lnTo>
                <a:lnTo>
                  <a:pt x="1332577" y="1332577"/>
                </a:lnTo>
                <a:lnTo>
                  <a:pt x="0" y="1332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8760982" y="3478450"/>
            <a:ext cx="1332576" cy="1332576"/>
          </a:xfrm>
          <a:custGeom>
            <a:rect b="b" l="l" r="r" t="t"/>
            <a:pathLst>
              <a:path extrusionOk="0" h="1332576" w="1332576">
                <a:moveTo>
                  <a:pt x="0" y="0"/>
                </a:moveTo>
                <a:lnTo>
                  <a:pt x="1332576" y="0"/>
                </a:lnTo>
                <a:lnTo>
                  <a:pt x="1332576" y="1332577"/>
                </a:lnTo>
                <a:lnTo>
                  <a:pt x="0" y="1332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10509852" y="5059248"/>
            <a:ext cx="1226208" cy="885099"/>
          </a:xfrm>
          <a:custGeom>
            <a:rect b="b" l="l" r="r" t="t"/>
            <a:pathLst>
              <a:path extrusionOk="0" h="885099" w="1226208">
                <a:moveTo>
                  <a:pt x="0" y="0"/>
                </a:moveTo>
                <a:lnTo>
                  <a:pt x="1226208" y="0"/>
                </a:lnTo>
                <a:lnTo>
                  <a:pt x="1226208" y="885100"/>
                </a:lnTo>
                <a:lnTo>
                  <a:pt x="0" y="885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 rot="-7125556">
            <a:off x="2452846" y="5582388"/>
            <a:ext cx="1417688" cy="703528"/>
          </a:xfrm>
          <a:custGeom>
            <a:rect b="b" l="l" r="r" t="t"/>
            <a:pathLst>
              <a:path extrusionOk="0" h="703528" w="1417688">
                <a:moveTo>
                  <a:pt x="0" y="0"/>
                </a:moveTo>
                <a:lnTo>
                  <a:pt x="1417688" y="0"/>
                </a:lnTo>
                <a:lnTo>
                  <a:pt x="1417688" y="703527"/>
                </a:lnTo>
                <a:lnTo>
                  <a:pt x="0" y="703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 flipH="1">
            <a:off x="3518921" y="5724757"/>
            <a:ext cx="2901170" cy="877604"/>
          </a:xfrm>
          <a:custGeom>
            <a:rect b="b" l="l" r="r" t="t"/>
            <a:pathLst>
              <a:path extrusionOk="0" h="877604" w="2901170">
                <a:moveTo>
                  <a:pt x="2901170" y="0"/>
                </a:moveTo>
                <a:lnTo>
                  <a:pt x="0" y="0"/>
                </a:lnTo>
                <a:lnTo>
                  <a:pt x="0" y="877603"/>
                </a:lnTo>
                <a:lnTo>
                  <a:pt x="2901170" y="877603"/>
                </a:lnTo>
                <a:lnTo>
                  <a:pt x="290117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5576081" y="119961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135" name="Google Shape;135;p3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36" name="Google Shape;136;p3"/>
          <p:cNvSpPr txBox="1"/>
          <p:nvPr/>
        </p:nvSpPr>
        <p:spPr>
          <a:xfrm>
            <a:off x="11151009" y="7145584"/>
            <a:ext cx="67734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Hình: Tổng thống Mỹ Lyndon B. Johnson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“Chiến tranh cục bộ” - Local War Strategy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"Chiến lược phản ứng linh hoạt"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yếu: Quân Mỹ và đồng minh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Hỗ trợ và bình định: Quân đội Sài Gòn</a:t>
            </a:r>
            <a:endParaRPr i="1"/>
          </a:p>
        </p:txBody>
      </p:sp>
      <p:sp>
        <p:nvSpPr>
          <p:cNvPr id="137" name="Google Shape;137;p3"/>
          <p:cNvSpPr txBox="1"/>
          <p:nvPr/>
        </p:nvSpPr>
        <p:spPr>
          <a:xfrm>
            <a:off x="390607" y="8744340"/>
            <a:ext cx="466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“Chiến tranh đặc biệt”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có nguy cơ thất bại hoàn toàn</a:t>
            </a:r>
            <a:endParaRPr i="1"/>
          </a:p>
        </p:txBody>
      </p:sp>
      <p:sp>
        <p:nvSpPr>
          <p:cNvPr id="138" name="Google Shape;138;p3"/>
          <p:cNvSpPr txBox="1"/>
          <p:nvPr/>
        </p:nvSpPr>
        <p:spPr>
          <a:xfrm>
            <a:off x="-192023" y="2942504"/>
            <a:ext cx="46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Bối cảnh lịch sử</a:t>
            </a:r>
            <a:endParaRPr i="1"/>
          </a:p>
        </p:txBody>
      </p:sp>
      <p:sp>
        <p:nvSpPr>
          <p:cNvPr id="139" name="Google Shape;139;p3"/>
          <p:cNvSpPr txBox="1"/>
          <p:nvPr/>
        </p:nvSpPr>
        <p:spPr>
          <a:xfrm>
            <a:off x="5052780" y="4230245"/>
            <a:ext cx="1257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8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New Zealand</a:t>
            </a:r>
            <a:endParaRPr i="1"/>
          </a:p>
        </p:txBody>
      </p:sp>
      <p:sp>
        <p:nvSpPr>
          <p:cNvPr id="140" name="Google Shape;140;p3"/>
          <p:cNvSpPr txBox="1"/>
          <p:nvPr/>
        </p:nvSpPr>
        <p:spPr>
          <a:xfrm>
            <a:off x="6770655" y="3024342"/>
            <a:ext cx="12573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8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Thailand</a:t>
            </a:r>
            <a:endParaRPr i="1"/>
          </a:p>
        </p:txBody>
      </p:sp>
      <p:sp>
        <p:nvSpPr>
          <p:cNvPr id="141" name="Google Shape;141;p3"/>
          <p:cNvSpPr txBox="1"/>
          <p:nvPr/>
        </p:nvSpPr>
        <p:spPr>
          <a:xfrm>
            <a:off x="8798556" y="2617859"/>
            <a:ext cx="1257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8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South Korea</a:t>
            </a:r>
            <a:endParaRPr i="1"/>
          </a:p>
        </p:txBody>
      </p:sp>
      <p:sp>
        <p:nvSpPr>
          <p:cNvPr id="142" name="Google Shape;142;p3"/>
          <p:cNvSpPr txBox="1"/>
          <p:nvPr/>
        </p:nvSpPr>
        <p:spPr>
          <a:xfrm>
            <a:off x="10331900" y="4636728"/>
            <a:ext cx="14043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8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Austraylia</a:t>
            </a:r>
            <a:endParaRPr i="1"/>
          </a:p>
        </p:txBody>
      </p:sp>
      <p:sp>
        <p:nvSpPr>
          <p:cNvPr id="143" name="Google Shape;143;p3"/>
          <p:cNvSpPr txBox="1"/>
          <p:nvPr/>
        </p:nvSpPr>
        <p:spPr>
          <a:xfrm>
            <a:off x="6823479" y="7742121"/>
            <a:ext cx="3282900" cy="1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8/3/1965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Quân Mỹ đổ bộ Đà Nẵng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Tham chiến miền Nam,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mở rộng phá hoại miền Bắc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4684339" y="1721475"/>
            <a:ext cx="3015183" cy="1213611"/>
          </a:xfrm>
          <a:custGeom>
            <a:rect b="b" l="l" r="r" t="t"/>
            <a:pathLst>
              <a:path extrusionOk="0" h="1213611" w="3015183">
                <a:moveTo>
                  <a:pt x="0" y="0"/>
                </a:moveTo>
                <a:lnTo>
                  <a:pt x="3015183" y="0"/>
                </a:lnTo>
                <a:lnTo>
                  <a:pt x="3015183" y="1213611"/>
                </a:lnTo>
                <a:lnTo>
                  <a:pt x="0" y="1213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14736700" y="1805681"/>
            <a:ext cx="28152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3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Đường lối 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3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kháng chiến chống Mỹ, cứu nước của Đảng</a:t>
            </a:r>
            <a:endParaRPr i="1"/>
          </a:p>
        </p:txBody>
      </p:sp>
      <p:sp>
        <p:nvSpPr>
          <p:cNvPr id="152" name="Google Shape;152;p4"/>
          <p:cNvSpPr txBox="1"/>
          <p:nvPr/>
        </p:nvSpPr>
        <p:spPr>
          <a:xfrm>
            <a:off x="13858706" y="2982981"/>
            <a:ext cx="46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trương</a:t>
            </a:r>
            <a:endParaRPr i="1"/>
          </a:p>
        </p:txBody>
      </p:sp>
      <p:sp>
        <p:nvSpPr>
          <p:cNvPr id="153" name="Google Shape;153;p4"/>
          <p:cNvSpPr txBox="1"/>
          <p:nvPr/>
        </p:nvSpPr>
        <p:spPr>
          <a:xfrm>
            <a:off x="5576081" y="119961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154" name="Google Shape;154;p4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grpSp>
        <p:nvGrpSpPr>
          <p:cNvPr id="155" name="Google Shape;155;p4"/>
          <p:cNvGrpSpPr/>
          <p:nvPr/>
        </p:nvGrpSpPr>
        <p:grpSpPr>
          <a:xfrm>
            <a:off x="5570878" y="4251415"/>
            <a:ext cx="2336778" cy="2336778"/>
            <a:chOff x="0" y="0"/>
            <a:chExt cx="812800" cy="812800"/>
          </a:xfrm>
        </p:grpSpPr>
        <p:sp>
          <p:nvSpPr>
            <p:cNvPr id="156" name="Google Shape;15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D6E6"/>
            </a:solidFill>
            <a:ln cap="sq" cmpd="sng" w="762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Đường lối </a:t>
              </a:r>
              <a:endParaRPr i="1"/>
            </a:p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kháng chiến</a:t>
              </a:r>
              <a:endParaRPr i="1"/>
            </a:p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chống Mỹ</a:t>
              </a:r>
              <a:endParaRPr i="1"/>
            </a:p>
          </p:txBody>
        </p:sp>
      </p:grpSp>
      <p:grpSp>
        <p:nvGrpSpPr>
          <p:cNvPr id="158" name="Google Shape;158;p4"/>
          <p:cNvGrpSpPr/>
          <p:nvPr/>
        </p:nvGrpSpPr>
        <p:grpSpPr>
          <a:xfrm>
            <a:off x="1052078" y="3922384"/>
            <a:ext cx="2990653" cy="1279297"/>
            <a:chOff x="0" y="-47625"/>
            <a:chExt cx="812800" cy="347687"/>
          </a:xfrm>
        </p:grpSpPr>
        <p:sp>
          <p:nvSpPr>
            <p:cNvPr id="159" name="Google Shape;159;p4"/>
            <p:cNvSpPr/>
            <p:nvPr/>
          </p:nvSpPr>
          <p:spPr>
            <a:xfrm>
              <a:off x="0" y="0"/>
              <a:ext cx="812800" cy="300062"/>
            </a:xfrm>
            <a:custGeom>
              <a:rect b="b" l="l" r="r" t="t"/>
              <a:pathLst>
                <a:path extrusionOk="0" h="300062" w="812800">
                  <a:moveTo>
                    <a:pt x="150031" y="0"/>
                  </a:moveTo>
                  <a:lnTo>
                    <a:pt x="662769" y="0"/>
                  </a:lnTo>
                  <a:cubicBezTo>
                    <a:pt x="745629" y="0"/>
                    <a:pt x="812800" y="67171"/>
                    <a:pt x="812800" y="150031"/>
                  </a:cubicBezTo>
                  <a:lnTo>
                    <a:pt x="812800" y="150031"/>
                  </a:lnTo>
                  <a:cubicBezTo>
                    <a:pt x="812800" y="189822"/>
                    <a:pt x="796993" y="227983"/>
                    <a:pt x="768857" y="256119"/>
                  </a:cubicBezTo>
                  <a:cubicBezTo>
                    <a:pt x="740721" y="284256"/>
                    <a:pt x="702560" y="300062"/>
                    <a:pt x="662769" y="300062"/>
                  </a:cubicBezTo>
                  <a:lnTo>
                    <a:pt x="150031" y="300062"/>
                  </a:lnTo>
                  <a:cubicBezTo>
                    <a:pt x="67171" y="300062"/>
                    <a:pt x="0" y="232891"/>
                    <a:pt x="0" y="150031"/>
                  </a:cubicBezTo>
                  <a:lnTo>
                    <a:pt x="0" y="150031"/>
                  </a:lnTo>
                  <a:cubicBezTo>
                    <a:pt x="0" y="67171"/>
                    <a:pt x="67171" y="0"/>
                    <a:pt x="150031" y="0"/>
                  </a:cubicBezTo>
                  <a:close/>
                </a:path>
              </a:pathLst>
            </a:custGeom>
            <a:solidFill>
              <a:srgbClr val="F6E11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 txBox="1"/>
            <p:nvPr/>
          </p:nvSpPr>
          <p:spPr>
            <a:xfrm>
              <a:off x="0" y="-47625"/>
              <a:ext cx="812800" cy="3476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Quyết tâm </a:t>
              </a:r>
              <a:endParaRPr i="1"/>
            </a:p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lược</a:t>
              </a:r>
              <a:endParaRPr i="1"/>
            </a:p>
          </p:txBody>
        </p:sp>
      </p:grpSp>
      <p:grpSp>
        <p:nvGrpSpPr>
          <p:cNvPr id="161" name="Google Shape;161;p4"/>
          <p:cNvGrpSpPr/>
          <p:nvPr/>
        </p:nvGrpSpPr>
        <p:grpSpPr>
          <a:xfrm>
            <a:off x="1052078" y="5462692"/>
            <a:ext cx="2990653" cy="1279297"/>
            <a:chOff x="0" y="-47625"/>
            <a:chExt cx="812800" cy="347687"/>
          </a:xfrm>
        </p:grpSpPr>
        <p:sp>
          <p:nvSpPr>
            <p:cNvPr id="162" name="Google Shape;162;p4"/>
            <p:cNvSpPr/>
            <p:nvPr/>
          </p:nvSpPr>
          <p:spPr>
            <a:xfrm>
              <a:off x="0" y="0"/>
              <a:ext cx="812800" cy="300062"/>
            </a:xfrm>
            <a:custGeom>
              <a:rect b="b" l="l" r="r" t="t"/>
              <a:pathLst>
                <a:path extrusionOk="0" h="300062" w="812800">
                  <a:moveTo>
                    <a:pt x="150031" y="0"/>
                  </a:moveTo>
                  <a:lnTo>
                    <a:pt x="662769" y="0"/>
                  </a:lnTo>
                  <a:cubicBezTo>
                    <a:pt x="745629" y="0"/>
                    <a:pt x="812800" y="67171"/>
                    <a:pt x="812800" y="150031"/>
                  </a:cubicBezTo>
                  <a:lnTo>
                    <a:pt x="812800" y="150031"/>
                  </a:lnTo>
                  <a:cubicBezTo>
                    <a:pt x="812800" y="189822"/>
                    <a:pt x="796993" y="227983"/>
                    <a:pt x="768857" y="256119"/>
                  </a:cubicBezTo>
                  <a:cubicBezTo>
                    <a:pt x="740721" y="284256"/>
                    <a:pt x="702560" y="300062"/>
                    <a:pt x="662769" y="300062"/>
                  </a:cubicBezTo>
                  <a:lnTo>
                    <a:pt x="150031" y="300062"/>
                  </a:lnTo>
                  <a:cubicBezTo>
                    <a:pt x="67171" y="300062"/>
                    <a:pt x="0" y="232891"/>
                    <a:pt x="0" y="150031"/>
                  </a:cubicBezTo>
                  <a:lnTo>
                    <a:pt x="0" y="150031"/>
                  </a:lnTo>
                  <a:cubicBezTo>
                    <a:pt x="0" y="67171"/>
                    <a:pt x="67171" y="0"/>
                    <a:pt x="15003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 txBox="1"/>
            <p:nvPr/>
          </p:nvSpPr>
          <p:spPr>
            <a:xfrm>
              <a:off x="0" y="-47625"/>
              <a:ext cx="812800" cy="3476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Mục tiêu</a:t>
              </a:r>
              <a:endParaRPr i="1"/>
            </a:p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chiến lược</a:t>
              </a:r>
              <a:endParaRPr i="1"/>
            </a:p>
          </p:txBody>
        </p:sp>
      </p:grpSp>
      <p:sp>
        <p:nvSpPr>
          <p:cNvPr id="164" name="Google Shape;164;p4"/>
          <p:cNvSpPr/>
          <p:nvPr/>
        </p:nvSpPr>
        <p:spPr>
          <a:xfrm>
            <a:off x="794816" y="1702695"/>
            <a:ext cx="3434364" cy="1154805"/>
          </a:xfrm>
          <a:custGeom>
            <a:rect b="b" l="l" r="r" t="t"/>
            <a:pathLst>
              <a:path extrusionOk="0" h="1154805" w="3434364">
                <a:moveTo>
                  <a:pt x="0" y="0"/>
                </a:moveTo>
                <a:lnTo>
                  <a:pt x="3434363" y="0"/>
                </a:lnTo>
                <a:lnTo>
                  <a:pt x="3434363" y="1154805"/>
                </a:lnTo>
                <a:lnTo>
                  <a:pt x="0" y="1154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/>
          <p:nvPr/>
        </p:nvSpPr>
        <p:spPr>
          <a:xfrm flipH="1" rot="809445">
            <a:off x="4135955" y="5012166"/>
            <a:ext cx="1341699" cy="379030"/>
          </a:xfrm>
          <a:custGeom>
            <a:rect b="b" l="l" r="r" t="t"/>
            <a:pathLst>
              <a:path extrusionOk="0" h="379030" w="1341699">
                <a:moveTo>
                  <a:pt x="1341699" y="0"/>
                </a:moveTo>
                <a:lnTo>
                  <a:pt x="0" y="0"/>
                </a:lnTo>
                <a:lnTo>
                  <a:pt x="0" y="379030"/>
                </a:lnTo>
                <a:lnTo>
                  <a:pt x="1341699" y="379030"/>
                </a:lnTo>
                <a:lnTo>
                  <a:pt x="1341699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 rot="9925755">
            <a:off x="4135555" y="5648254"/>
            <a:ext cx="1341699" cy="379030"/>
          </a:xfrm>
          <a:custGeom>
            <a:rect b="b" l="l" r="r" t="t"/>
            <a:pathLst>
              <a:path extrusionOk="0" h="379030" w="1341699">
                <a:moveTo>
                  <a:pt x="1341699" y="379030"/>
                </a:moveTo>
                <a:lnTo>
                  <a:pt x="0" y="379030"/>
                </a:lnTo>
                <a:lnTo>
                  <a:pt x="0" y="0"/>
                </a:lnTo>
                <a:lnTo>
                  <a:pt x="1341699" y="0"/>
                </a:lnTo>
                <a:lnTo>
                  <a:pt x="1341699" y="37903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 rot="-909060">
            <a:off x="7933870" y="4994690"/>
            <a:ext cx="1341699" cy="379030"/>
          </a:xfrm>
          <a:custGeom>
            <a:rect b="b" l="l" r="r" t="t"/>
            <a:pathLst>
              <a:path extrusionOk="0" h="379030" w="1341699">
                <a:moveTo>
                  <a:pt x="0" y="0"/>
                </a:moveTo>
                <a:lnTo>
                  <a:pt x="1341699" y="0"/>
                </a:lnTo>
                <a:lnTo>
                  <a:pt x="1341699" y="379030"/>
                </a:lnTo>
                <a:lnTo>
                  <a:pt x="0" y="379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 flipH="1" rot="-9772528">
            <a:off x="7933718" y="5608933"/>
            <a:ext cx="1341699" cy="379030"/>
          </a:xfrm>
          <a:custGeom>
            <a:rect b="b" l="l" r="r" t="t"/>
            <a:pathLst>
              <a:path extrusionOk="0" h="379030" w="1341699">
                <a:moveTo>
                  <a:pt x="0" y="379030"/>
                </a:moveTo>
                <a:lnTo>
                  <a:pt x="1341699" y="379030"/>
                </a:lnTo>
                <a:lnTo>
                  <a:pt x="1341699" y="0"/>
                </a:lnTo>
                <a:lnTo>
                  <a:pt x="0" y="0"/>
                </a:lnTo>
                <a:lnTo>
                  <a:pt x="0" y="37903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4"/>
          <p:cNvGrpSpPr/>
          <p:nvPr/>
        </p:nvGrpSpPr>
        <p:grpSpPr>
          <a:xfrm>
            <a:off x="9366396" y="3988160"/>
            <a:ext cx="2990653" cy="1279297"/>
            <a:chOff x="0" y="-47625"/>
            <a:chExt cx="812800" cy="347687"/>
          </a:xfrm>
        </p:grpSpPr>
        <p:sp>
          <p:nvSpPr>
            <p:cNvPr id="170" name="Google Shape;170;p4"/>
            <p:cNvSpPr/>
            <p:nvPr/>
          </p:nvSpPr>
          <p:spPr>
            <a:xfrm>
              <a:off x="0" y="0"/>
              <a:ext cx="812800" cy="300062"/>
            </a:xfrm>
            <a:custGeom>
              <a:rect b="b" l="l" r="r" t="t"/>
              <a:pathLst>
                <a:path extrusionOk="0" h="300062" w="812800">
                  <a:moveTo>
                    <a:pt x="150031" y="0"/>
                  </a:moveTo>
                  <a:lnTo>
                    <a:pt x="662769" y="0"/>
                  </a:lnTo>
                  <a:cubicBezTo>
                    <a:pt x="745629" y="0"/>
                    <a:pt x="812800" y="67171"/>
                    <a:pt x="812800" y="150031"/>
                  </a:cubicBezTo>
                  <a:lnTo>
                    <a:pt x="812800" y="150031"/>
                  </a:lnTo>
                  <a:cubicBezTo>
                    <a:pt x="812800" y="189822"/>
                    <a:pt x="796993" y="227983"/>
                    <a:pt x="768857" y="256119"/>
                  </a:cubicBezTo>
                  <a:cubicBezTo>
                    <a:pt x="740721" y="284256"/>
                    <a:pt x="702560" y="300062"/>
                    <a:pt x="662769" y="300062"/>
                  </a:cubicBezTo>
                  <a:lnTo>
                    <a:pt x="150031" y="300062"/>
                  </a:lnTo>
                  <a:cubicBezTo>
                    <a:pt x="67171" y="300062"/>
                    <a:pt x="0" y="232891"/>
                    <a:pt x="0" y="150031"/>
                  </a:cubicBezTo>
                  <a:lnTo>
                    <a:pt x="0" y="150031"/>
                  </a:lnTo>
                  <a:cubicBezTo>
                    <a:pt x="0" y="67171"/>
                    <a:pt x="67171" y="0"/>
                    <a:pt x="150031" y="0"/>
                  </a:cubicBezTo>
                  <a:close/>
                </a:path>
              </a:pathLst>
            </a:custGeom>
            <a:solidFill>
              <a:srgbClr val="53937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 txBox="1"/>
            <p:nvPr/>
          </p:nvSpPr>
          <p:spPr>
            <a:xfrm>
              <a:off x="0" y="-47625"/>
              <a:ext cx="812800" cy="3476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Phương châm</a:t>
              </a:r>
              <a:endParaRPr i="1"/>
            </a:p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chiến lược</a:t>
              </a:r>
              <a:endParaRPr i="1"/>
            </a:p>
          </p:txBody>
        </p:sp>
      </p:grpSp>
      <p:grpSp>
        <p:nvGrpSpPr>
          <p:cNvPr id="172" name="Google Shape;172;p4"/>
          <p:cNvGrpSpPr/>
          <p:nvPr/>
        </p:nvGrpSpPr>
        <p:grpSpPr>
          <a:xfrm>
            <a:off x="9366396" y="5528470"/>
            <a:ext cx="2990653" cy="1375710"/>
            <a:chOff x="0" y="-47625"/>
            <a:chExt cx="812800" cy="373891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812800" cy="326266"/>
            </a:xfrm>
            <a:custGeom>
              <a:rect b="b" l="l" r="r" t="t"/>
              <a:pathLst>
                <a:path extrusionOk="0" h="326266" w="812800">
                  <a:moveTo>
                    <a:pt x="163133" y="0"/>
                  </a:moveTo>
                  <a:lnTo>
                    <a:pt x="649667" y="0"/>
                  </a:lnTo>
                  <a:cubicBezTo>
                    <a:pt x="692933" y="0"/>
                    <a:pt x="734426" y="17187"/>
                    <a:pt x="765019" y="47781"/>
                  </a:cubicBezTo>
                  <a:cubicBezTo>
                    <a:pt x="795613" y="78374"/>
                    <a:pt x="812800" y="119867"/>
                    <a:pt x="812800" y="163133"/>
                  </a:cubicBezTo>
                  <a:lnTo>
                    <a:pt x="812800" y="163133"/>
                  </a:lnTo>
                  <a:cubicBezTo>
                    <a:pt x="812800" y="206398"/>
                    <a:pt x="795613" y="247892"/>
                    <a:pt x="765019" y="278485"/>
                  </a:cubicBezTo>
                  <a:cubicBezTo>
                    <a:pt x="734426" y="309079"/>
                    <a:pt x="692933" y="326266"/>
                    <a:pt x="649667" y="326266"/>
                  </a:cubicBezTo>
                  <a:lnTo>
                    <a:pt x="163133" y="326266"/>
                  </a:lnTo>
                  <a:cubicBezTo>
                    <a:pt x="119867" y="326266"/>
                    <a:pt x="78374" y="309079"/>
                    <a:pt x="47781" y="278485"/>
                  </a:cubicBezTo>
                  <a:cubicBezTo>
                    <a:pt x="17187" y="247892"/>
                    <a:pt x="0" y="206398"/>
                    <a:pt x="0" y="163133"/>
                  </a:cubicBezTo>
                  <a:lnTo>
                    <a:pt x="0" y="163133"/>
                  </a:lnTo>
                  <a:cubicBezTo>
                    <a:pt x="0" y="119867"/>
                    <a:pt x="17187" y="78374"/>
                    <a:pt x="47781" y="47781"/>
                  </a:cubicBezTo>
                  <a:cubicBezTo>
                    <a:pt x="78374" y="17187"/>
                    <a:pt x="119867" y="0"/>
                    <a:pt x="163133" y="0"/>
                  </a:cubicBezTo>
                  <a:close/>
                </a:path>
              </a:pathLst>
            </a:custGeom>
            <a:solidFill>
              <a:srgbClr val="E7DBC2"/>
            </a:solidFill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>
              <a:off x="0" y="-47625"/>
              <a:ext cx="812800" cy="373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Tư tưởng </a:t>
              </a:r>
              <a:endParaRPr i="1"/>
            </a:p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chỉ đạo</a:t>
              </a:r>
              <a:endParaRPr i="1"/>
            </a:p>
          </p:txBody>
        </p:sp>
      </p:grpSp>
      <p:cxnSp>
        <p:nvCxnSpPr>
          <p:cNvPr id="175" name="Google Shape;175;p4"/>
          <p:cNvCxnSpPr/>
          <p:nvPr/>
        </p:nvCxnSpPr>
        <p:spPr>
          <a:xfrm>
            <a:off x="12357048" y="6303941"/>
            <a:ext cx="1456762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6" name="Google Shape;176;p4"/>
          <p:cNvSpPr txBox="1"/>
          <p:nvPr/>
        </p:nvSpPr>
        <p:spPr>
          <a:xfrm>
            <a:off x="9900520" y="7966075"/>
            <a:ext cx="19569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Miền Nam</a:t>
            </a:r>
            <a:endParaRPr i="1"/>
          </a:p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Giữ, phát triển, </a:t>
            </a:r>
            <a:endParaRPr i="1"/>
          </a:p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kiên trì tiến công, </a:t>
            </a:r>
            <a:endParaRPr i="1"/>
          </a:p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liên tục</a:t>
            </a:r>
            <a:endParaRPr i="1"/>
          </a:p>
        </p:txBody>
      </p:sp>
      <p:cxnSp>
        <p:nvCxnSpPr>
          <p:cNvPr id="177" name="Google Shape;177;p4"/>
          <p:cNvCxnSpPr/>
          <p:nvPr/>
        </p:nvCxnSpPr>
        <p:spPr>
          <a:xfrm>
            <a:off x="10861722" y="6904179"/>
            <a:ext cx="17259" cy="1099996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78" name="Google Shape;178;p4"/>
          <p:cNvGrpSpPr/>
          <p:nvPr/>
        </p:nvGrpSpPr>
        <p:grpSpPr>
          <a:xfrm>
            <a:off x="12456180" y="7781835"/>
            <a:ext cx="1736499" cy="1736499"/>
            <a:chOff x="0" y="0"/>
            <a:chExt cx="812800" cy="812800"/>
          </a:xfrm>
        </p:grpSpPr>
        <p:sp>
          <p:nvSpPr>
            <p:cNvPr id="179" name="Google Shape;179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A7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Tiền tuyến lớn</a:t>
              </a:r>
              <a:endParaRPr i="1"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14995150" y="7805650"/>
            <a:ext cx="1736499" cy="1736499"/>
            <a:chOff x="0" y="0"/>
            <a:chExt cx="812800" cy="812800"/>
          </a:xfrm>
        </p:grpSpPr>
        <p:sp>
          <p:nvSpPr>
            <p:cNvPr id="182" name="Google Shape;182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A7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Hậu phương lớn</a:t>
              </a:r>
              <a:endParaRPr i="1"/>
            </a:p>
          </p:txBody>
        </p:sp>
      </p:grpSp>
      <p:sp>
        <p:nvSpPr>
          <p:cNvPr id="184" name="Google Shape;184;p4"/>
          <p:cNvSpPr/>
          <p:nvPr/>
        </p:nvSpPr>
        <p:spPr>
          <a:xfrm>
            <a:off x="13858706" y="8240272"/>
            <a:ext cx="1500056" cy="873107"/>
          </a:xfrm>
          <a:custGeom>
            <a:rect b="b" l="l" r="r" t="t"/>
            <a:pathLst>
              <a:path extrusionOk="0" h="873107" w="1500056">
                <a:moveTo>
                  <a:pt x="0" y="0"/>
                </a:moveTo>
                <a:lnTo>
                  <a:pt x="1500056" y="0"/>
                </a:lnTo>
                <a:lnTo>
                  <a:pt x="1500056" y="873107"/>
                </a:lnTo>
                <a:lnTo>
                  <a:pt x="0" y="873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 flipH="1" rot="10800000">
            <a:off x="11439729" y="9204176"/>
            <a:ext cx="1253500" cy="628317"/>
          </a:xfrm>
          <a:custGeom>
            <a:rect b="b" l="l" r="r" t="t"/>
            <a:pathLst>
              <a:path extrusionOk="0" h="628317" w="1253500">
                <a:moveTo>
                  <a:pt x="0" y="628316"/>
                </a:moveTo>
                <a:lnTo>
                  <a:pt x="1253500" y="628316"/>
                </a:lnTo>
                <a:lnTo>
                  <a:pt x="1253500" y="0"/>
                </a:lnTo>
                <a:lnTo>
                  <a:pt x="0" y="0"/>
                </a:lnTo>
                <a:lnTo>
                  <a:pt x="0" y="62831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5433078" y="3019854"/>
            <a:ext cx="26124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nghị Trung ương 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lần thứ 11 (3/1965) và 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lần thứ 12 (12/1965)</a:t>
            </a:r>
            <a:endParaRPr i="1"/>
          </a:p>
        </p:txBody>
      </p:sp>
      <p:sp>
        <p:nvSpPr>
          <p:cNvPr id="187" name="Google Shape;187;p4"/>
          <p:cNvSpPr txBox="1"/>
          <p:nvPr/>
        </p:nvSpPr>
        <p:spPr>
          <a:xfrm>
            <a:off x="1138299" y="3019854"/>
            <a:ext cx="2818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Phát động toàn dân </a:t>
            </a:r>
            <a:endParaRPr i="1"/>
          </a:p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chống Mỹ</a:t>
            </a:r>
            <a:endParaRPr i="1"/>
          </a:p>
        </p:txBody>
      </p:sp>
      <p:sp>
        <p:nvSpPr>
          <p:cNvPr id="188" name="Google Shape;188;p4"/>
          <p:cNvSpPr txBox="1"/>
          <p:nvPr/>
        </p:nvSpPr>
        <p:spPr>
          <a:xfrm>
            <a:off x="1353155" y="1729842"/>
            <a:ext cx="2427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6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25">
                <a:solidFill>
                  <a:srgbClr val="BC0D0D"/>
                </a:solidFill>
                <a:latin typeface="Vollkorn"/>
                <a:ea typeface="Vollkorn"/>
                <a:cs typeface="Vollkorn"/>
                <a:sym typeface="Vollkorn"/>
              </a:rPr>
              <a:t>"Quyết tâm đánh thắng </a:t>
            </a:r>
            <a:endParaRPr i="1"/>
          </a:p>
        </p:txBody>
      </p:sp>
      <p:sp>
        <p:nvSpPr>
          <p:cNvPr id="189" name="Google Shape;189;p4"/>
          <p:cNvSpPr txBox="1"/>
          <p:nvPr/>
        </p:nvSpPr>
        <p:spPr>
          <a:xfrm>
            <a:off x="1487623" y="1948796"/>
            <a:ext cx="2158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7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BC0D0D"/>
                </a:solidFill>
                <a:latin typeface="Vollkorn"/>
                <a:ea typeface="Vollkorn"/>
                <a:cs typeface="Vollkorn"/>
                <a:sym typeface="Vollkorn"/>
              </a:rPr>
              <a:t>giặc Mỹ xâm lược"</a:t>
            </a:r>
            <a:endParaRPr i="1"/>
          </a:p>
        </p:txBody>
      </p:sp>
      <p:sp>
        <p:nvSpPr>
          <p:cNvPr id="190" name="Google Shape;190;p4"/>
          <p:cNvSpPr txBox="1"/>
          <p:nvPr/>
        </p:nvSpPr>
        <p:spPr>
          <a:xfrm>
            <a:off x="958763" y="7137719"/>
            <a:ext cx="31773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Bảo vệ miền Bắc, </a:t>
            </a:r>
            <a:endParaRPr i="1"/>
          </a:p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giải phóng miền Nam, </a:t>
            </a:r>
            <a:endParaRPr i="1"/>
          </a:p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thống nhất đất nước</a:t>
            </a:r>
            <a:endParaRPr i="1"/>
          </a:p>
        </p:txBody>
      </p:sp>
      <p:sp>
        <p:nvSpPr>
          <p:cNvPr id="191" name="Google Shape;191;p4"/>
          <p:cNvSpPr txBox="1"/>
          <p:nvPr/>
        </p:nvSpPr>
        <p:spPr>
          <a:xfrm>
            <a:off x="9245607" y="2005659"/>
            <a:ext cx="31545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Đánh lâu dài, 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dựa vào sức mình là chính 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Càng đánh càng mạnh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Tập trung mở những</a:t>
            </a:r>
            <a:endParaRPr i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cuộc tiến công lớn</a:t>
            </a:r>
            <a:endParaRPr i="1"/>
          </a:p>
        </p:txBody>
      </p:sp>
      <p:sp>
        <p:nvSpPr>
          <p:cNvPr id="192" name="Google Shape;192;p4"/>
          <p:cNvSpPr txBox="1"/>
          <p:nvPr/>
        </p:nvSpPr>
        <p:spPr>
          <a:xfrm>
            <a:off x="13813810" y="5460461"/>
            <a:ext cx="33609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Miền Bắc</a:t>
            </a:r>
            <a:endParaRPr i="1"/>
          </a:p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Chuyển hướng kinh tế</a:t>
            </a:r>
            <a:endParaRPr i="1"/>
          </a:p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 viện miền Nam</a:t>
            </a:r>
            <a:endParaRPr i="1"/>
          </a:p>
          <a:p>
            <a:pPr indent="0" lvl="0" marL="0" marR="0" rtl="0" algn="ctr">
              <a:lnSpc>
                <a:spcPct val="14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5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Chống chiến tranh phá hoại</a:t>
            </a:r>
            <a:endParaRPr i="1"/>
          </a:p>
        </p:txBody>
      </p:sp>
      <p:sp>
        <p:nvSpPr>
          <p:cNvPr id="193" name="Google Shape;193;p4"/>
          <p:cNvSpPr/>
          <p:nvPr/>
        </p:nvSpPr>
        <p:spPr>
          <a:xfrm rot="5693507">
            <a:off x="16266091" y="7274857"/>
            <a:ext cx="1253500" cy="628317"/>
          </a:xfrm>
          <a:custGeom>
            <a:rect b="b" l="l" r="r" t="t"/>
            <a:pathLst>
              <a:path extrusionOk="0" h="628317" w="1253500">
                <a:moveTo>
                  <a:pt x="1253499" y="628317"/>
                </a:moveTo>
                <a:lnTo>
                  <a:pt x="0" y="628317"/>
                </a:lnTo>
                <a:lnTo>
                  <a:pt x="0" y="0"/>
                </a:lnTo>
                <a:lnTo>
                  <a:pt x="1253499" y="0"/>
                </a:lnTo>
                <a:lnTo>
                  <a:pt x="1253499" y="628317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5"/>
          <p:cNvGrpSpPr/>
          <p:nvPr/>
        </p:nvGrpSpPr>
        <p:grpSpPr>
          <a:xfrm>
            <a:off x="14684339" y="1721475"/>
            <a:ext cx="3015183" cy="1252838"/>
            <a:chOff x="0" y="12700"/>
            <a:chExt cx="4020244" cy="1670450"/>
          </a:xfrm>
        </p:grpSpPr>
        <p:sp>
          <p:nvSpPr>
            <p:cNvPr id="201" name="Google Shape;201;p5"/>
            <p:cNvSpPr/>
            <p:nvPr/>
          </p:nvSpPr>
          <p:spPr>
            <a:xfrm>
              <a:off x="0" y="12700"/>
              <a:ext cx="4020244" cy="1618148"/>
            </a:xfrm>
            <a:custGeom>
              <a:rect b="b" l="l" r="r" t="t"/>
              <a:pathLst>
                <a:path extrusionOk="0" h="1618148" w="4020244">
                  <a:moveTo>
                    <a:pt x="0" y="0"/>
                  </a:moveTo>
                  <a:lnTo>
                    <a:pt x="4020244" y="0"/>
                  </a:lnTo>
                  <a:lnTo>
                    <a:pt x="4020244" y="1618148"/>
                  </a:lnTo>
                  <a:lnTo>
                    <a:pt x="0" y="1618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 txBox="1"/>
            <p:nvPr/>
          </p:nvSpPr>
          <p:spPr>
            <a:xfrm>
              <a:off x="0" y="19050"/>
              <a:ext cx="3753600" cy="16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trình 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thực hiện đường lối 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(1965 - 1968)</a:t>
              </a:r>
              <a:endParaRPr i="1"/>
            </a:p>
          </p:txBody>
        </p:sp>
      </p:grpSp>
      <p:sp>
        <p:nvSpPr>
          <p:cNvPr id="203" name="Google Shape;203;p5"/>
          <p:cNvSpPr txBox="1"/>
          <p:nvPr/>
        </p:nvSpPr>
        <p:spPr>
          <a:xfrm>
            <a:off x="5576081" y="119961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204" name="Google Shape;204;p5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205" name="Google Shape;205;p5"/>
          <p:cNvSpPr/>
          <p:nvPr/>
        </p:nvSpPr>
        <p:spPr>
          <a:xfrm>
            <a:off x="1180757" y="2935086"/>
            <a:ext cx="3994442" cy="6113941"/>
          </a:xfrm>
          <a:custGeom>
            <a:rect b="b" l="l" r="r" t="t"/>
            <a:pathLst>
              <a:path extrusionOk="0" h="6113941" w="3994442">
                <a:moveTo>
                  <a:pt x="0" y="0"/>
                </a:moveTo>
                <a:lnTo>
                  <a:pt x="3994441" y="0"/>
                </a:lnTo>
                <a:lnTo>
                  <a:pt x="3994441" y="6113941"/>
                </a:lnTo>
                <a:lnTo>
                  <a:pt x="0" y="6113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12496868" y="4619439"/>
            <a:ext cx="5157522" cy="3041822"/>
          </a:xfrm>
          <a:custGeom>
            <a:rect b="b" l="l" r="r" t="t"/>
            <a:pathLst>
              <a:path extrusionOk="0" h="3041822" w="5157522">
                <a:moveTo>
                  <a:pt x="0" y="0"/>
                </a:moveTo>
                <a:lnTo>
                  <a:pt x="5157522" y="0"/>
                </a:lnTo>
                <a:lnTo>
                  <a:pt x="5157522" y="3041821"/>
                </a:lnTo>
                <a:lnTo>
                  <a:pt x="0" y="3041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5023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5770545" y="2935086"/>
            <a:ext cx="6130977" cy="3381926"/>
          </a:xfrm>
          <a:custGeom>
            <a:rect b="b" l="l" r="r" t="t"/>
            <a:pathLst>
              <a:path extrusionOk="0" h="3381926" w="6130977">
                <a:moveTo>
                  <a:pt x="0" y="0"/>
                </a:moveTo>
                <a:lnTo>
                  <a:pt x="6130976" y="0"/>
                </a:lnTo>
                <a:lnTo>
                  <a:pt x="6130976" y="3381926"/>
                </a:lnTo>
                <a:lnTo>
                  <a:pt x="0" y="3381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 txBox="1"/>
          <p:nvPr/>
        </p:nvSpPr>
        <p:spPr>
          <a:xfrm>
            <a:off x="13627986" y="7766035"/>
            <a:ext cx="28953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Bộ trưởng Quốc phòng Mỹ 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Robert S. McNamara</a:t>
            </a:r>
            <a:endParaRPr i="1"/>
          </a:p>
        </p:txBody>
      </p:sp>
      <p:sp>
        <p:nvSpPr>
          <p:cNvPr id="209" name="Google Shape;209;p5"/>
          <p:cNvSpPr txBox="1"/>
          <p:nvPr/>
        </p:nvSpPr>
        <p:spPr>
          <a:xfrm>
            <a:off x="13878313" y="3666343"/>
            <a:ext cx="2394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5/8/1964 Mỹ dựng lên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“sự kiện Vịnh Bắc Bộ”</a:t>
            </a:r>
            <a:endParaRPr i="1"/>
          </a:p>
        </p:txBody>
      </p:sp>
      <p:sp>
        <p:nvSpPr>
          <p:cNvPr id="210" name="Google Shape;210;p5"/>
          <p:cNvSpPr txBox="1"/>
          <p:nvPr/>
        </p:nvSpPr>
        <p:spPr>
          <a:xfrm>
            <a:off x="909632" y="2266368"/>
            <a:ext cx="46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Bắc</a:t>
            </a:r>
            <a:endParaRPr i="1"/>
          </a:p>
        </p:txBody>
      </p:sp>
      <p:sp>
        <p:nvSpPr>
          <p:cNvPr id="211" name="Google Shape;211;p5"/>
          <p:cNvSpPr txBox="1"/>
          <p:nvPr/>
        </p:nvSpPr>
        <p:spPr>
          <a:xfrm>
            <a:off x="5940748" y="6421787"/>
            <a:ext cx="57933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Dùng không quân, hải quân đánh phá miền Bắc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Ý đồ đưa miền Bắc trở về thời kỳ đồ đá,</a:t>
            </a:r>
            <a:endParaRPr i="1"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ngăn chặn chi viện miền Nam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" name="Google Shape;218;p6"/>
          <p:cNvGrpSpPr/>
          <p:nvPr/>
        </p:nvGrpSpPr>
        <p:grpSpPr>
          <a:xfrm>
            <a:off x="14684339" y="1721475"/>
            <a:ext cx="3015183" cy="1319663"/>
            <a:chOff x="0" y="12700"/>
            <a:chExt cx="4020244" cy="1759550"/>
          </a:xfrm>
        </p:grpSpPr>
        <p:sp>
          <p:nvSpPr>
            <p:cNvPr id="219" name="Google Shape;219;p6"/>
            <p:cNvSpPr/>
            <p:nvPr/>
          </p:nvSpPr>
          <p:spPr>
            <a:xfrm>
              <a:off x="0" y="12700"/>
              <a:ext cx="4020244" cy="1618148"/>
            </a:xfrm>
            <a:custGeom>
              <a:rect b="b" l="l" r="r" t="t"/>
              <a:pathLst>
                <a:path extrusionOk="0" h="1618148" w="4020244">
                  <a:moveTo>
                    <a:pt x="0" y="0"/>
                  </a:moveTo>
                  <a:lnTo>
                    <a:pt x="4020244" y="0"/>
                  </a:lnTo>
                  <a:lnTo>
                    <a:pt x="4020244" y="1618148"/>
                  </a:lnTo>
                  <a:lnTo>
                    <a:pt x="0" y="1618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"/>
            <p:cNvSpPr txBox="1"/>
            <p:nvPr/>
          </p:nvSpPr>
          <p:spPr>
            <a:xfrm>
              <a:off x="0" y="19050"/>
              <a:ext cx="3753600" cy="17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trình </a:t>
              </a:r>
              <a:endParaRPr i="1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thực hiện đường lối </a:t>
              </a:r>
              <a:endParaRPr i="1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(1965 - 1968)</a:t>
              </a:r>
              <a:endParaRPr i="1"/>
            </a:p>
          </p:txBody>
        </p:sp>
      </p:grpSp>
      <p:sp>
        <p:nvSpPr>
          <p:cNvPr id="221" name="Google Shape;221;p6"/>
          <p:cNvSpPr txBox="1"/>
          <p:nvPr/>
        </p:nvSpPr>
        <p:spPr>
          <a:xfrm>
            <a:off x="5576081" y="119961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222" name="Google Shape;222;p6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223" name="Google Shape;223;p6"/>
          <p:cNvSpPr/>
          <p:nvPr/>
        </p:nvSpPr>
        <p:spPr>
          <a:xfrm>
            <a:off x="1180757" y="2935086"/>
            <a:ext cx="3994442" cy="6113941"/>
          </a:xfrm>
          <a:custGeom>
            <a:rect b="b" l="l" r="r" t="t"/>
            <a:pathLst>
              <a:path extrusionOk="0" h="6113941" w="3994442">
                <a:moveTo>
                  <a:pt x="0" y="0"/>
                </a:moveTo>
                <a:lnTo>
                  <a:pt x="3994441" y="0"/>
                </a:lnTo>
                <a:lnTo>
                  <a:pt x="3994441" y="6113941"/>
                </a:lnTo>
                <a:lnTo>
                  <a:pt x="0" y="6113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234" l="-18344" r="-18359" t="-12331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909632" y="2266368"/>
            <a:ext cx="46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Bắc</a:t>
            </a:r>
            <a:endParaRPr i="1"/>
          </a:p>
        </p:txBody>
      </p:sp>
      <p:grpSp>
        <p:nvGrpSpPr>
          <p:cNvPr id="225" name="Google Shape;225;p6"/>
          <p:cNvGrpSpPr/>
          <p:nvPr/>
        </p:nvGrpSpPr>
        <p:grpSpPr>
          <a:xfrm>
            <a:off x="10240481" y="2323518"/>
            <a:ext cx="1772125" cy="1838707"/>
            <a:chOff x="0" y="0"/>
            <a:chExt cx="812800" cy="843338"/>
          </a:xfrm>
        </p:grpSpPr>
        <p:sp>
          <p:nvSpPr>
            <p:cNvPr id="226" name="Google Shape;226;p6"/>
            <p:cNvSpPr/>
            <p:nvPr/>
          </p:nvSpPr>
          <p:spPr>
            <a:xfrm>
              <a:off x="0" y="0"/>
              <a:ext cx="812800" cy="843338"/>
            </a:xfrm>
            <a:custGeom>
              <a:rect b="b" l="l" r="r" t="t"/>
              <a:pathLst>
                <a:path extrusionOk="0" h="843338" w="812800">
                  <a:moveTo>
                    <a:pt x="406400" y="0"/>
                  </a:moveTo>
                  <a:cubicBezTo>
                    <a:pt x="181951" y="0"/>
                    <a:pt x="0" y="188788"/>
                    <a:pt x="0" y="421669"/>
                  </a:cubicBezTo>
                  <a:cubicBezTo>
                    <a:pt x="0" y="654551"/>
                    <a:pt x="181951" y="843338"/>
                    <a:pt x="406400" y="843338"/>
                  </a:cubicBezTo>
                  <a:cubicBezTo>
                    <a:pt x="630849" y="843338"/>
                    <a:pt x="812800" y="654551"/>
                    <a:pt x="812800" y="421669"/>
                  </a:cubicBezTo>
                  <a:cubicBezTo>
                    <a:pt x="812800" y="18878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1B2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"/>
            <p:cNvSpPr txBox="1"/>
            <p:nvPr/>
          </p:nvSpPr>
          <p:spPr>
            <a:xfrm>
              <a:off x="76200" y="12388"/>
              <a:ext cx="660400" cy="751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500">
                  <a:solidFill>
                    <a:srgbClr val="FFF533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</a:t>
              </a:r>
              <a:endParaRPr i="1"/>
            </a:p>
          </p:txBody>
        </p:sp>
      </p:grpSp>
      <p:grpSp>
        <p:nvGrpSpPr>
          <p:cNvPr id="228" name="Google Shape;228;p6"/>
          <p:cNvGrpSpPr/>
          <p:nvPr/>
        </p:nvGrpSpPr>
        <p:grpSpPr>
          <a:xfrm>
            <a:off x="6566301" y="5404232"/>
            <a:ext cx="2384489" cy="1190608"/>
            <a:chOff x="0" y="-47625"/>
            <a:chExt cx="1105239" cy="551861"/>
          </a:xfrm>
        </p:grpSpPr>
        <p:sp>
          <p:nvSpPr>
            <p:cNvPr id="229" name="Google Shape;229;p6"/>
            <p:cNvSpPr/>
            <p:nvPr/>
          </p:nvSpPr>
          <p:spPr>
            <a:xfrm>
              <a:off x="0" y="0"/>
              <a:ext cx="1105239" cy="504236"/>
            </a:xfrm>
            <a:custGeom>
              <a:rect b="b" l="l" r="r" t="t"/>
              <a:pathLst>
                <a:path extrusionOk="0" h="504236" w="1105239">
                  <a:moveTo>
                    <a:pt x="110391" y="0"/>
                  </a:moveTo>
                  <a:lnTo>
                    <a:pt x="994848" y="0"/>
                  </a:lnTo>
                  <a:cubicBezTo>
                    <a:pt x="1024126" y="0"/>
                    <a:pt x="1052204" y="11630"/>
                    <a:pt x="1072906" y="32333"/>
                  </a:cubicBezTo>
                  <a:cubicBezTo>
                    <a:pt x="1093609" y="53035"/>
                    <a:pt x="1105239" y="81113"/>
                    <a:pt x="1105239" y="110391"/>
                  </a:cubicBezTo>
                  <a:lnTo>
                    <a:pt x="1105239" y="393845"/>
                  </a:lnTo>
                  <a:cubicBezTo>
                    <a:pt x="1105239" y="423123"/>
                    <a:pt x="1093609" y="451201"/>
                    <a:pt x="1072906" y="471903"/>
                  </a:cubicBezTo>
                  <a:cubicBezTo>
                    <a:pt x="1052204" y="492606"/>
                    <a:pt x="1024126" y="504236"/>
                    <a:pt x="994848" y="504236"/>
                  </a:cubicBezTo>
                  <a:lnTo>
                    <a:pt x="110391" y="504236"/>
                  </a:lnTo>
                  <a:cubicBezTo>
                    <a:pt x="81113" y="504236"/>
                    <a:pt x="53035" y="492606"/>
                    <a:pt x="32333" y="471903"/>
                  </a:cubicBezTo>
                  <a:cubicBezTo>
                    <a:pt x="11630" y="451201"/>
                    <a:pt x="0" y="423123"/>
                    <a:pt x="0" y="393845"/>
                  </a:cubicBezTo>
                  <a:lnTo>
                    <a:pt x="0" y="110391"/>
                  </a:lnTo>
                  <a:cubicBezTo>
                    <a:pt x="0" y="81113"/>
                    <a:pt x="11630" y="53035"/>
                    <a:pt x="32333" y="32333"/>
                  </a:cubicBezTo>
                  <a:cubicBezTo>
                    <a:pt x="53035" y="11630"/>
                    <a:pt x="81113" y="0"/>
                    <a:pt x="110391" y="0"/>
                  </a:cubicBez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6"/>
            <p:cNvSpPr txBox="1"/>
            <p:nvPr/>
          </p:nvSpPr>
          <p:spPr>
            <a:xfrm>
              <a:off x="0" y="-47625"/>
              <a:ext cx="1105239" cy="551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Chuyển hướng kinh tế </a:t>
              </a:r>
              <a:endParaRPr i="1"/>
            </a:p>
          </p:txBody>
        </p:sp>
      </p:grpSp>
      <p:grpSp>
        <p:nvGrpSpPr>
          <p:cNvPr id="231" name="Google Shape;231;p6"/>
          <p:cNvGrpSpPr/>
          <p:nvPr/>
        </p:nvGrpSpPr>
        <p:grpSpPr>
          <a:xfrm>
            <a:off x="9934300" y="5404232"/>
            <a:ext cx="2384489" cy="1190608"/>
            <a:chOff x="0" y="-47625"/>
            <a:chExt cx="1105239" cy="551861"/>
          </a:xfrm>
        </p:grpSpPr>
        <p:sp>
          <p:nvSpPr>
            <p:cNvPr id="232" name="Google Shape;232;p6"/>
            <p:cNvSpPr/>
            <p:nvPr/>
          </p:nvSpPr>
          <p:spPr>
            <a:xfrm>
              <a:off x="0" y="0"/>
              <a:ext cx="1105239" cy="504236"/>
            </a:xfrm>
            <a:custGeom>
              <a:rect b="b" l="l" r="r" t="t"/>
              <a:pathLst>
                <a:path extrusionOk="0" h="504236" w="1105239">
                  <a:moveTo>
                    <a:pt x="110391" y="0"/>
                  </a:moveTo>
                  <a:lnTo>
                    <a:pt x="994848" y="0"/>
                  </a:lnTo>
                  <a:cubicBezTo>
                    <a:pt x="1024126" y="0"/>
                    <a:pt x="1052204" y="11630"/>
                    <a:pt x="1072906" y="32333"/>
                  </a:cubicBezTo>
                  <a:cubicBezTo>
                    <a:pt x="1093609" y="53035"/>
                    <a:pt x="1105239" y="81113"/>
                    <a:pt x="1105239" y="110391"/>
                  </a:cubicBezTo>
                  <a:lnTo>
                    <a:pt x="1105239" y="393845"/>
                  </a:lnTo>
                  <a:cubicBezTo>
                    <a:pt x="1105239" y="423123"/>
                    <a:pt x="1093609" y="451201"/>
                    <a:pt x="1072906" y="471903"/>
                  </a:cubicBezTo>
                  <a:cubicBezTo>
                    <a:pt x="1052204" y="492606"/>
                    <a:pt x="1024126" y="504236"/>
                    <a:pt x="994848" y="504236"/>
                  </a:cubicBezTo>
                  <a:lnTo>
                    <a:pt x="110391" y="504236"/>
                  </a:lnTo>
                  <a:cubicBezTo>
                    <a:pt x="81113" y="504236"/>
                    <a:pt x="53035" y="492606"/>
                    <a:pt x="32333" y="471903"/>
                  </a:cubicBezTo>
                  <a:cubicBezTo>
                    <a:pt x="11630" y="451201"/>
                    <a:pt x="0" y="423123"/>
                    <a:pt x="0" y="393845"/>
                  </a:cubicBezTo>
                  <a:lnTo>
                    <a:pt x="0" y="110391"/>
                  </a:lnTo>
                  <a:cubicBezTo>
                    <a:pt x="0" y="81113"/>
                    <a:pt x="11630" y="53035"/>
                    <a:pt x="32333" y="32333"/>
                  </a:cubicBezTo>
                  <a:cubicBezTo>
                    <a:pt x="53035" y="11630"/>
                    <a:pt x="81113" y="0"/>
                    <a:pt x="110391" y="0"/>
                  </a:cubicBez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6"/>
            <p:cNvSpPr txBox="1"/>
            <p:nvPr/>
          </p:nvSpPr>
          <p:spPr>
            <a:xfrm>
              <a:off x="0" y="-47625"/>
              <a:ext cx="1105239" cy="551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Chống chiến tranh phá hoại</a:t>
              </a:r>
              <a:endParaRPr i="1"/>
            </a:p>
          </p:txBody>
        </p:sp>
      </p:grpSp>
      <p:grpSp>
        <p:nvGrpSpPr>
          <p:cNvPr id="234" name="Google Shape;234;p6"/>
          <p:cNvGrpSpPr/>
          <p:nvPr/>
        </p:nvGrpSpPr>
        <p:grpSpPr>
          <a:xfrm>
            <a:off x="13302299" y="5404232"/>
            <a:ext cx="2384489" cy="1190608"/>
            <a:chOff x="0" y="-47625"/>
            <a:chExt cx="1105239" cy="551861"/>
          </a:xfrm>
        </p:grpSpPr>
        <p:sp>
          <p:nvSpPr>
            <p:cNvPr id="235" name="Google Shape;235;p6"/>
            <p:cNvSpPr/>
            <p:nvPr/>
          </p:nvSpPr>
          <p:spPr>
            <a:xfrm>
              <a:off x="0" y="0"/>
              <a:ext cx="1105239" cy="504236"/>
            </a:xfrm>
            <a:custGeom>
              <a:rect b="b" l="l" r="r" t="t"/>
              <a:pathLst>
                <a:path extrusionOk="0" h="504236" w="1105239">
                  <a:moveTo>
                    <a:pt x="110391" y="0"/>
                  </a:moveTo>
                  <a:lnTo>
                    <a:pt x="994848" y="0"/>
                  </a:lnTo>
                  <a:cubicBezTo>
                    <a:pt x="1024126" y="0"/>
                    <a:pt x="1052204" y="11630"/>
                    <a:pt x="1072906" y="32333"/>
                  </a:cubicBezTo>
                  <a:cubicBezTo>
                    <a:pt x="1093609" y="53035"/>
                    <a:pt x="1105239" y="81113"/>
                    <a:pt x="1105239" y="110391"/>
                  </a:cubicBezTo>
                  <a:lnTo>
                    <a:pt x="1105239" y="393845"/>
                  </a:lnTo>
                  <a:cubicBezTo>
                    <a:pt x="1105239" y="423123"/>
                    <a:pt x="1093609" y="451201"/>
                    <a:pt x="1072906" y="471903"/>
                  </a:cubicBezTo>
                  <a:cubicBezTo>
                    <a:pt x="1052204" y="492606"/>
                    <a:pt x="1024126" y="504236"/>
                    <a:pt x="994848" y="504236"/>
                  </a:cubicBezTo>
                  <a:lnTo>
                    <a:pt x="110391" y="504236"/>
                  </a:lnTo>
                  <a:cubicBezTo>
                    <a:pt x="81113" y="504236"/>
                    <a:pt x="53035" y="492606"/>
                    <a:pt x="32333" y="471903"/>
                  </a:cubicBezTo>
                  <a:cubicBezTo>
                    <a:pt x="11630" y="451201"/>
                    <a:pt x="0" y="423123"/>
                    <a:pt x="0" y="393845"/>
                  </a:cubicBezTo>
                  <a:lnTo>
                    <a:pt x="0" y="110391"/>
                  </a:lnTo>
                  <a:cubicBezTo>
                    <a:pt x="0" y="81113"/>
                    <a:pt x="11630" y="53035"/>
                    <a:pt x="32333" y="32333"/>
                  </a:cubicBezTo>
                  <a:cubicBezTo>
                    <a:pt x="53035" y="11630"/>
                    <a:pt x="81113" y="0"/>
                    <a:pt x="110391" y="0"/>
                  </a:cubicBez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"/>
            <p:cNvSpPr txBox="1"/>
            <p:nvPr/>
          </p:nvSpPr>
          <p:spPr>
            <a:xfrm>
              <a:off x="0" y="-47625"/>
              <a:ext cx="1105239" cy="551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Chi viện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5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miền Nam</a:t>
              </a:r>
              <a:endParaRPr i="1"/>
            </a:p>
          </p:txBody>
        </p:sp>
      </p:grpSp>
      <p:pic>
        <p:nvPicPr>
          <p:cNvPr id="237" name="Google Shape;23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10862619" y="4095643"/>
            <a:ext cx="527850" cy="137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7583864">
            <a:off x="9221927" y="3796671"/>
            <a:ext cx="675627" cy="17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524048">
            <a:off x="12363042" y="3787750"/>
            <a:ext cx="675627" cy="17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"/>
          <p:cNvSpPr txBox="1"/>
          <p:nvPr/>
        </p:nvSpPr>
        <p:spPr>
          <a:xfrm>
            <a:off x="6206279" y="6823891"/>
            <a:ext cx="31044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Từ kinh tế XHCN </a:t>
            </a:r>
            <a:endParaRPr i="1"/>
          </a:p>
          <a:p>
            <a:pPr indent="0" lvl="0" marL="0" marR="0" rtl="0" algn="ctr">
              <a:lnSpc>
                <a:spcPct val="13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sang kinh tế thời chiến</a:t>
            </a:r>
            <a:endParaRPr i="1"/>
          </a:p>
        </p:txBody>
      </p:sp>
      <p:sp>
        <p:nvSpPr>
          <p:cNvPr id="241" name="Google Shape;241;p6"/>
          <p:cNvSpPr txBox="1"/>
          <p:nvPr/>
        </p:nvSpPr>
        <p:spPr>
          <a:xfrm>
            <a:off x="6196656" y="7785166"/>
            <a:ext cx="31044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 chức mô hình HTX</a:t>
            </a:r>
            <a:endParaRPr i="1"/>
          </a:p>
          <a:p>
            <a:pPr indent="0" lvl="0" marL="0" marR="0" rtl="0" algn="ctr">
              <a:lnSpc>
                <a:spcPct val="139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trang bị cơ khí nhỏ</a:t>
            </a:r>
            <a:endParaRPr i="1"/>
          </a:p>
        </p:txBody>
      </p:sp>
      <p:sp>
        <p:nvSpPr>
          <p:cNvPr id="242" name="Google Shape;242;p6"/>
          <p:cNvSpPr txBox="1"/>
          <p:nvPr/>
        </p:nvSpPr>
        <p:spPr>
          <a:xfrm>
            <a:off x="6206279" y="8765491"/>
            <a:ext cx="3104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4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Nhà máy CN lớn: sơ tán, chia nhỏ thành CN địa phương</a:t>
            </a:r>
            <a:endParaRPr i="1"/>
          </a:p>
        </p:txBody>
      </p:sp>
      <p:sp>
        <p:nvSpPr>
          <p:cNvPr id="243" name="Google Shape;243;p6"/>
          <p:cNvSpPr txBox="1"/>
          <p:nvPr/>
        </p:nvSpPr>
        <p:spPr>
          <a:xfrm>
            <a:off x="9559741" y="6823891"/>
            <a:ext cx="2955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Tay cày, tay súng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Tay búa, tay súng</a:t>
            </a:r>
            <a:endParaRPr i="1"/>
          </a:p>
        </p:txBody>
      </p:sp>
      <p:sp>
        <p:nvSpPr>
          <p:cNvPr id="244" name="Google Shape;244;p6"/>
          <p:cNvSpPr txBox="1"/>
          <p:nvPr/>
        </p:nvSpPr>
        <p:spPr>
          <a:xfrm>
            <a:off x="9529789" y="7789726"/>
            <a:ext cx="2955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Bắn rơi 3.200 máy bay,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140 tàu chiến</a:t>
            </a:r>
            <a:endParaRPr i="1"/>
          </a:p>
        </p:txBody>
      </p:sp>
      <p:sp>
        <p:nvSpPr>
          <p:cNvPr id="245" name="Google Shape;245;p6"/>
          <p:cNvSpPr txBox="1"/>
          <p:nvPr/>
        </p:nvSpPr>
        <p:spPr>
          <a:xfrm>
            <a:off x="9529789" y="8701971"/>
            <a:ext cx="2955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1/11/1968 Mỹ chấm dứt ném bom không điều kiện</a:t>
            </a:r>
            <a:endParaRPr i="1"/>
          </a:p>
        </p:txBody>
      </p:sp>
      <p:sp>
        <p:nvSpPr>
          <p:cNvPr id="246" name="Google Shape;246;p6"/>
          <p:cNvSpPr txBox="1"/>
          <p:nvPr/>
        </p:nvSpPr>
        <p:spPr>
          <a:xfrm>
            <a:off x="12570570" y="6823891"/>
            <a:ext cx="3701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“Ba sẵn sàng”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của thanh niên</a:t>
            </a:r>
            <a:endParaRPr i="1"/>
          </a:p>
        </p:txBody>
      </p:sp>
      <p:sp>
        <p:nvSpPr>
          <p:cNvPr id="247" name="Google Shape;247;p6"/>
          <p:cNvSpPr txBox="1"/>
          <p:nvPr/>
        </p:nvSpPr>
        <p:spPr>
          <a:xfrm>
            <a:off x="12588648" y="7789726"/>
            <a:ext cx="3811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“Thóc không thiếu 1 cân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Quân không thiếu 1 người”</a:t>
            </a:r>
            <a:endParaRPr i="1"/>
          </a:p>
        </p:txBody>
      </p:sp>
      <p:sp>
        <p:nvSpPr>
          <p:cNvPr id="248" name="Google Shape;248;p6"/>
          <p:cNvSpPr txBox="1"/>
          <p:nvPr/>
        </p:nvSpPr>
        <p:spPr>
          <a:xfrm>
            <a:off x="12588648" y="8746441"/>
            <a:ext cx="3811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“Xe chưa qua,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nhà không tiếc”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7"/>
          <p:cNvGrpSpPr/>
          <p:nvPr/>
        </p:nvGrpSpPr>
        <p:grpSpPr>
          <a:xfrm>
            <a:off x="14684339" y="1721475"/>
            <a:ext cx="3015183" cy="1319663"/>
            <a:chOff x="0" y="12700"/>
            <a:chExt cx="4020244" cy="1759550"/>
          </a:xfrm>
        </p:grpSpPr>
        <p:sp>
          <p:nvSpPr>
            <p:cNvPr id="256" name="Google Shape;256;p7"/>
            <p:cNvSpPr/>
            <p:nvPr/>
          </p:nvSpPr>
          <p:spPr>
            <a:xfrm>
              <a:off x="0" y="12700"/>
              <a:ext cx="4020244" cy="1618148"/>
            </a:xfrm>
            <a:custGeom>
              <a:rect b="b" l="l" r="r" t="t"/>
              <a:pathLst>
                <a:path extrusionOk="0" h="1618148" w="4020244">
                  <a:moveTo>
                    <a:pt x="0" y="0"/>
                  </a:moveTo>
                  <a:lnTo>
                    <a:pt x="4020244" y="0"/>
                  </a:lnTo>
                  <a:lnTo>
                    <a:pt x="4020244" y="1618148"/>
                  </a:lnTo>
                  <a:lnTo>
                    <a:pt x="0" y="1618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7"/>
            <p:cNvSpPr txBox="1"/>
            <p:nvPr/>
          </p:nvSpPr>
          <p:spPr>
            <a:xfrm>
              <a:off x="0" y="19050"/>
              <a:ext cx="3753600" cy="17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trình </a:t>
              </a:r>
              <a:endParaRPr i="1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thực hiện đường lối </a:t>
              </a:r>
              <a:endParaRPr i="1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(1965 - 1968)</a:t>
              </a:r>
              <a:endParaRPr i="1"/>
            </a:p>
          </p:txBody>
        </p:sp>
      </p:grpSp>
      <p:sp>
        <p:nvSpPr>
          <p:cNvPr id="258" name="Google Shape;258;p7"/>
          <p:cNvSpPr txBox="1"/>
          <p:nvPr/>
        </p:nvSpPr>
        <p:spPr>
          <a:xfrm>
            <a:off x="5576081" y="119961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259" name="Google Shape;259;p7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260" name="Google Shape;260;p7"/>
          <p:cNvSpPr/>
          <p:nvPr/>
        </p:nvSpPr>
        <p:spPr>
          <a:xfrm>
            <a:off x="1275351" y="3576645"/>
            <a:ext cx="5393385" cy="3847769"/>
          </a:xfrm>
          <a:custGeom>
            <a:rect b="b" l="l" r="r" t="t"/>
            <a:pathLst>
              <a:path extrusionOk="0" h="3847769" w="5393385">
                <a:moveTo>
                  <a:pt x="0" y="0"/>
                </a:moveTo>
                <a:lnTo>
                  <a:pt x="5393385" y="0"/>
                </a:lnTo>
                <a:lnTo>
                  <a:pt x="5393385" y="3847769"/>
                </a:lnTo>
                <a:lnTo>
                  <a:pt x="0" y="3847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633610" y="7616265"/>
            <a:ext cx="66768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Đảm nhiệm sản xuất, công tác, thay thế cho nam giới đi chiến đấu.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Đảm nhiệm gia đình, khuyến khích chồng con yên tâm chiến đấu.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Đảm nhiệm phục vụ chiến đấu và sẵn sàng chiến đấu khi cần thiết.</a:t>
            </a:r>
            <a:endParaRPr i="1"/>
          </a:p>
        </p:txBody>
      </p:sp>
      <p:sp>
        <p:nvSpPr>
          <p:cNvPr id="262" name="Google Shape;262;p7"/>
          <p:cNvSpPr/>
          <p:nvPr/>
        </p:nvSpPr>
        <p:spPr>
          <a:xfrm>
            <a:off x="8471470" y="5917649"/>
            <a:ext cx="4562871" cy="3492483"/>
          </a:xfrm>
          <a:custGeom>
            <a:rect b="b" l="l" r="r" t="t"/>
            <a:pathLst>
              <a:path extrusionOk="0" h="3492483" w="4562871">
                <a:moveTo>
                  <a:pt x="0" y="0"/>
                </a:moveTo>
                <a:lnTo>
                  <a:pt x="4562871" y="0"/>
                </a:lnTo>
                <a:lnTo>
                  <a:pt x="4562871" y="3492483"/>
                </a:lnTo>
                <a:lnTo>
                  <a:pt x="0" y="3492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8389332" y="2416663"/>
            <a:ext cx="4727147" cy="3083866"/>
          </a:xfrm>
          <a:custGeom>
            <a:rect b="b" l="l" r="r" t="t"/>
            <a:pathLst>
              <a:path extrusionOk="0" h="3083866" w="4727147">
                <a:moveTo>
                  <a:pt x="0" y="0"/>
                </a:moveTo>
                <a:lnTo>
                  <a:pt x="4727147" y="0"/>
                </a:lnTo>
                <a:lnTo>
                  <a:pt x="4727147" y="3083867"/>
                </a:lnTo>
                <a:lnTo>
                  <a:pt x="0" y="3083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2854490" y="2824209"/>
            <a:ext cx="24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“Ba đảm đang”</a:t>
            </a:r>
            <a:endParaRPr i="1"/>
          </a:p>
        </p:txBody>
      </p:sp>
      <p:sp>
        <p:nvSpPr>
          <p:cNvPr id="265" name="Google Shape;265;p7"/>
          <p:cNvSpPr txBox="1"/>
          <p:nvPr/>
        </p:nvSpPr>
        <p:spPr>
          <a:xfrm>
            <a:off x="13116479" y="3487536"/>
            <a:ext cx="433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Thanh niên vui mừng nhận giấy trúng tuyển nhập ngũ</a:t>
            </a:r>
            <a:endParaRPr i="1"/>
          </a:p>
        </p:txBody>
      </p:sp>
      <p:sp>
        <p:nvSpPr>
          <p:cNvPr id="266" name="Google Shape;266;p7"/>
          <p:cNvSpPr txBox="1"/>
          <p:nvPr/>
        </p:nvSpPr>
        <p:spPr>
          <a:xfrm>
            <a:off x="13034341" y="7111480"/>
            <a:ext cx="433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“Tay cày, tay súng”</a:t>
            </a:r>
            <a:endParaRPr i="1"/>
          </a:p>
        </p:txBody>
      </p:sp>
      <p:sp>
        <p:nvSpPr>
          <p:cNvPr id="267" name="Google Shape;267;p7"/>
          <p:cNvSpPr txBox="1"/>
          <p:nvPr/>
        </p:nvSpPr>
        <p:spPr>
          <a:xfrm>
            <a:off x="1638819" y="2015687"/>
            <a:ext cx="46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Ở miền Bắc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8"/>
          <p:cNvGrpSpPr/>
          <p:nvPr/>
        </p:nvGrpSpPr>
        <p:grpSpPr>
          <a:xfrm>
            <a:off x="14684339" y="1650038"/>
            <a:ext cx="3015183" cy="1285049"/>
            <a:chOff x="0" y="-82550"/>
            <a:chExt cx="4020244" cy="1713398"/>
          </a:xfrm>
        </p:grpSpPr>
        <p:sp>
          <p:nvSpPr>
            <p:cNvPr id="275" name="Google Shape;275;p8"/>
            <p:cNvSpPr/>
            <p:nvPr/>
          </p:nvSpPr>
          <p:spPr>
            <a:xfrm>
              <a:off x="0" y="12700"/>
              <a:ext cx="4020244" cy="1618148"/>
            </a:xfrm>
            <a:custGeom>
              <a:rect b="b" l="l" r="r" t="t"/>
              <a:pathLst>
                <a:path extrusionOk="0" h="1618148" w="4020244">
                  <a:moveTo>
                    <a:pt x="0" y="0"/>
                  </a:moveTo>
                  <a:lnTo>
                    <a:pt x="4020244" y="0"/>
                  </a:lnTo>
                  <a:lnTo>
                    <a:pt x="4020244" y="1618148"/>
                  </a:lnTo>
                  <a:lnTo>
                    <a:pt x="0" y="1618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 txBox="1"/>
            <p:nvPr/>
          </p:nvSpPr>
          <p:spPr>
            <a:xfrm>
              <a:off x="0" y="-82550"/>
              <a:ext cx="3753600" cy="16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trình 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thực hiện đường lối </a:t>
              </a:r>
              <a:endParaRPr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(1965 - 1968)</a:t>
              </a:r>
              <a:endParaRPr i="1"/>
            </a:p>
          </p:txBody>
        </p:sp>
      </p:grpSp>
      <p:sp>
        <p:nvSpPr>
          <p:cNvPr id="277" name="Google Shape;277;p8"/>
          <p:cNvSpPr txBox="1"/>
          <p:nvPr/>
        </p:nvSpPr>
        <p:spPr>
          <a:xfrm>
            <a:off x="5576081" y="119961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278" name="Google Shape;278;p8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grpSp>
        <p:nvGrpSpPr>
          <p:cNvPr id="279" name="Google Shape;279;p8"/>
          <p:cNvGrpSpPr/>
          <p:nvPr/>
        </p:nvGrpSpPr>
        <p:grpSpPr>
          <a:xfrm>
            <a:off x="7919002" y="2115723"/>
            <a:ext cx="1631319" cy="1638725"/>
            <a:chOff x="0" y="0"/>
            <a:chExt cx="812800" cy="816490"/>
          </a:xfrm>
        </p:grpSpPr>
        <p:sp>
          <p:nvSpPr>
            <p:cNvPr id="280" name="Google Shape;280;p8"/>
            <p:cNvSpPr/>
            <p:nvPr/>
          </p:nvSpPr>
          <p:spPr>
            <a:xfrm>
              <a:off x="0" y="0"/>
              <a:ext cx="812800" cy="816490"/>
            </a:xfrm>
            <a:custGeom>
              <a:rect b="b" l="l" r="r" t="t"/>
              <a:pathLst>
                <a:path extrusionOk="0" h="816490" w="812800">
                  <a:moveTo>
                    <a:pt x="406400" y="0"/>
                  </a:moveTo>
                  <a:cubicBezTo>
                    <a:pt x="181951" y="0"/>
                    <a:pt x="0" y="182778"/>
                    <a:pt x="0" y="408245"/>
                  </a:cubicBezTo>
                  <a:cubicBezTo>
                    <a:pt x="0" y="633713"/>
                    <a:pt x="181951" y="816490"/>
                    <a:pt x="406400" y="816490"/>
                  </a:cubicBezTo>
                  <a:cubicBezTo>
                    <a:pt x="630849" y="816490"/>
                    <a:pt x="812800" y="633713"/>
                    <a:pt x="812800" y="408245"/>
                  </a:cubicBezTo>
                  <a:cubicBezTo>
                    <a:pt x="812800" y="18277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1B2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 txBox="1"/>
            <p:nvPr/>
          </p:nvSpPr>
          <p:spPr>
            <a:xfrm>
              <a:off x="76200" y="19396"/>
              <a:ext cx="660400" cy="720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FFF533"/>
                  </a:solidFill>
                  <a:latin typeface="Vollkorn"/>
                  <a:ea typeface="Vollkorn"/>
                  <a:cs typeface="Vollkorn"/>
                  <a:sym typeface="Vollkorn"/>
                </a:rPr>
                <a:t>Miền Nam</a:t>
              </a:r>
              <a:endParaRPr i="1"/>
            </a:p>
          </p:txBody>
        </p:sp>
      </p:grpSp>
      <p:sp>
        <p:nvSpPr>
          <p:cNvPr id="282" name="Google Shape;282;p8"/>
          <p:cNvSpPr/>
          <p:nvPr/>
        </p:nvSpPr>
        <p:spPr>
          <a:xfrm flipH="1">
            <a:off x="10166732" y="6291017"/>
            <a:ext cx="3086996" cy="1022567"/>
          </a:xfrm>
          <a:custGeom>
            <a:rect b="b" l="l" r="r" t="t"/>
            <a:pathLst>
              <a:path extrusionOk="0" h="1022567" w="3086996">
                <a:moveTo>
                  <a:pt x="3086996" y="0"/>
                </a:moveTo>
                <a:lnTo>
                  <a:pt x="0" y="0"/>
                </a:lnTo>
                <a:lnTo>
                  <a:pt x="0" y="1022567"/>
                </a:lnTo>
                <a:lnTo>
                  <a:pt x="3086996" y="1022567"/>
                </a:lnTo>
                <a:lnTo>
                  <a:pt x="308699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8"/>
          <p:cNvSpPr/>
          <p:nvPr/>
        </p:nvSpPr>
        <p:spPr>
          <a:xfrm flipH="1">
            <a:off x="7191164" y="6291017"/>
            <a:ext cx="3086996" cy="1022567"/>
          </a:xfrm>
          <a:custGeom>
            <a:rect b="b" l="l" r="r" t="t"/>
            <a:pathLst>
              <a:path extrusionOk="0" h="1022567" w="3086996">
                <a:moveTo>
                  <a:pt x="3086996" y="0"/>
                </a:moveTo>
                <a:lnTo>
                  <a:pt x="0" y="0"/>
                </a:lnTo>
                <a:lnTo>
                  <a:pt x="0" y="1022567"/>
                </a:lnTo>
                <a:lnTo>
                  <a:pt x="3086996" y="1022567"/>
                </a:lnTo>
                <a:lnTo>
                  <a:pt x="3086996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8"/>
          <p:cNvSpPr/>
          <p:nvPr/>
        </p:nvSpPr>
        <p:spPr>
          <a:xfrm flipH="1">
            <a:off x="4215596" y="6291017"/>
            <a:ext cx="3086996" cy="1022567"/>
          </a:xfrm>
          <a:custGeom>
            <a:rect b="b" l="l" r="r" t="t"/>
            <a:pathLst>
              <a:path extrusionOk="0" h="1022567" w="3086996">
                <a:moveTo>
                  <a:pt x="3086996" y="0"/>
                </a:moveTo>
                <a:lnTo>
                  <a:pt x="0" y="0"/>
                </a:lnTo>
                <a:lnTo>
                  <a:pt x="0" y="1022567"/>
                </a:lnTo>
                <a:lnTo>
                  <a:pt x="3086996" y="1022567"/>
                </a:lnTo>
                <a:lnTo>
                  <a:pt x="308699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2328728" y="7747419"/>
            <a:ext cx="1236021" cy="823499"/>
          </a:xfrm>
          <a:custGeom>
            <a:rect b="b" l="l" r="r" t="t"/>
            <a:pathLst>
              <a:path extrusionOk="0" h="823499" w="1236021">
                <a:moveTo>
                  <a:pt x="0" y="0"/>
                </a:moveTo>
                <a:lnTo>
                  <a:pt x="1236020" y="0"/>
                </a:lnTo>
                <a:lnTo>
                  <a:pt x="1236020" y="823498"/>
                </a:lnTo>
                <a:lnTo>
                  <a:pt x="0" y="823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2221525" y="4651519"/>
            <a:ext cx="1745602" cy="1163735"/>
          </a:xfrm>
          <a:custGeom>
            <a:rect b="b" l="l" r="r" t="t"/>
            <a:pathLst>
              <a:path extrusionOk="0" h="1163735" w="1745602">
                <a:moveTo>
                  <a:pt x="0" y="0"/>
                </a:moveTo>
                <a:lnTo>
                  <a:pt x="1745603" y="0"/>
                </a:lnTo>
                <a:lnTo>
                  <a:pt x="1745603" y="1163735"/>
                </a:lnTo>
                <a:lnTo>
                  <a:pt x="0" y="1163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13503788" y="5520963"/>
            <a:ext cx="2562686" cy="256267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20819" r="-208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8"/>
          <p:cNvSpPr txBox="1"/>
          <p:nvPr/>
        </p:nvSpPr>
        <p:spPr>
          <a:xfrm>
            <a:off x="4953000" y="6459985"/>
            <a:ext cx="1511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100F0D"/>
                </a:solidFill>
                <a:latin typeface="Vollkorn"/>
                <a:ea typeface="Vollkorn"/>
                <a:cs typeface="Vollkorn"/>
                <a:sym typeface="Vollkorn"/>
              </a:rPr>
              <a:t>Mùa khô </a:t>
            </a:r>
            <a:endParaRPr i="1"/>
          </a:p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100F0D"/>
                </a:solidFill>
                <a:latin typeface="Vollkorn"/>
                <a:ea typeface="Vollkorn"/>
                <a:cs typeface="Vollkorn"/>
                <a:sym typeface="Vollkorn"/>
              </a:rPr>
              <a:t>1965 - 1966</a:t>
            </a:r>
            <a:endParaRPr i="1"/>
          </a:p>
        </p:txBody>
      </p:sp>
      <p:sp>
        <p:nvSpPr>
          <p:cNvPr id="289" name="Google Shape;289;p8"/>
          <p:cNvSpPr txBox="1"/>
          <p:nvPr/>
        </p:nvSpPr>
        <p:spPr>
          <a:xfrm>
            <a:off x="7919002" y="6459985"/>
            <a:ext cx="1521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100F0D"/>
                </a:solidFill>
                <a:latin typeface="Vollkorn"/>
                <a:ea typeface="Vollkorn"/>
                <a:cs typeface="Vollkorn"/>
                <a:sym typeface="Vollkorn"/>
              </a:rPr>
              <a:t>Mùa khô </a:t>
            </a:r>
            <a:endParaRPr i="1"/>
          </a:p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100F0D"/>
                </a:solidFill>
                <a:latin typeface="Vollkorn"/>
                <a:ea typeface="Vollkorn"/>
                <a:cs typeface="Vollkorn"/>
                <a:sym typeface="Vollkorn"/>
              </a:rPr>
              <a:t>1966 - 1967</a:t>
            </a:r>
            <a:endParaRPr i="1"/>
          </a:p>
        </p:txBody>
      </p:sp>
      <p:sp>
        <p:nvSpPr>
          <p:cNvPr id="290" name="Google Shape;290;p8"/>
          <p:cNvSpPr txBox="1"/>
          <p:nvPr/>
        </p:nvSpPr>
        <p:spPr>
          <a:xfrm>
            <a:off x="11201400" y="6588083"/>
            <a:ext cx="911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533"/>
                </a:solidFill>
                <a:latin typeface="Vollkorn"/>
                <a:ea typeface="Vollkorn"/>
                <a:cs typeface="Vollkorn"/>
                <a:sym typeface="Vollkorn"/>
              </a:rPr>
              <a:t>1968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9"/>
          <p:cNvGrpSpPr/>
          <p:nvPr/>
        </p:nvGrpSpPr>
        <p:grpSpPr>
          <a:xfrm>
            <a:off x="14684339" y="1721475"/>
            <a:ext cx="3015183" cy="1213611"/>
            <a:chOff x="0" y="12700"/>
            <a:chExt cx="4020244" cy="1618148"/>
          </a:xfrm>
        </p:grpSpPr>
        <p:sp>
          <p:nvSpPr>
            <p:cNvPr id="298" name="Google Shape;298;p9"/>
            <p:cNvSpPr/>
            <p:nvPr/>
          </p:nvSpPr>
          <p:spPr>
            <a:xfrm>
              <a:off x="0" y="12700"/>
              <a:ext cx="4020244" cy="1618148"/>
            </a:xfrm>
            <a:custGeom>
              <a:rect b="b" l="l" r="r" t="t"/>
              <a:pathLst>
                <a:path extrusionOk="0" h="1618148" w="4020244">
                  <a:moveTo>
                    <a:pt x="0" y="0"/>
                  </a:moveTo>
                  <a:lnTo>
                    <a:pt x="4020244" y="0"/>
                  </a:lnTo>
                  <a:lnTo>
                    <a:pt x="4020244" y="1618148"/>
                  </a:lnTo>
                  <a:lnTo>
                    <a:pt x="0" y="1618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 txBox="1"/>
            <p:nvPr/>
          </p:nvSpPr>
          <p:spPr>
            <a:xfrm>
              <a:off x="0" y="19050"/>
              <a:ext cx="3753600" cy="15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Quá trình </a:t>
              </a:r>
              <a:endParaRPr i="1" sz="1100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thực hiện đường lối </a:t>
              </a:r>
              <a:endParaRPr i="1" sz="1100"/>
            </a:p>
            <a:p>
              <a:pPr indent="0" lvl="0" marL="0" marR="0" rtl="0" algn="ctr">
                <a:lnSpc>
                  <a:spcPct val="108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3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(1965 - 1968)</a:t>
              </a:r>
              <a:endParaRPr i="1" sz="1100"/>
            </a:p>
          </p:txBody>
        </p:sp>
      </p:grpSp>
      <p:sp>
        <p:nvSpPr>
          <p:cNvPr id="300" name="Google Shape;300;p9"/>
          <p:cNvSpPr txBox="1"/>
          <p:nvPr/>
        </p:nvSpPr>
        <p:spPr>
          <a:xfrm>
            <a:off x="5576081" y="1199615"/>
            <a:ext cx="7135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 (1965 - 1975)</a:t>
            </a:r>
            <a:endParaRPr i="1"/>
          </a:p>
        </p:txBody>
      </p:sp>
      <p:sp>
        <p:nvSpPr>
          <p:cNvPr id="301" name="Google Shape;301;p9"/>
          <p:cNvSpPr txBox="1"/>
          <p:nvPr/>
        </p:nvSpPr>
        <p:spPr>
          <a:xfrm>
            <a:off x="633610" y="732249"/>
            <a:ext cx="17020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II. Lãnh đạo xây dựng CNXH ở miền Bắc và kháng chiến chống đế quốc Mỹ xâm lược, giải phóng miền Nam, thống nhất đất nước (1954 - 1975)</a:t>
            </a:r>
            <a:endParaRPr i="1"/>
          </a:p>
        </p:txBody>
      </p:sp>
      <p:grpSp>
        <p:nvGrpSpPr>
          <p:cNvPr id="302" name="Google Shape;302;p9"/>
          <p:cNvGrpSpPr/>
          <p:nvPr/>
        </p:nvGrpSpPr>
        <p:grpSpPr>
          <a:xfrm>
            <a:off x="7919002" y="2115723"/>
            <a:ext cx="1631319" cy="1638725"/>
            <a:chOff x="0" y="0"/>
            <a:chExt cx="812800" cy="816490"/>
          </a:xfrm>
        </p:grpSpPr>
        <p:sp>
          <p:nvSpPr>
            <p:cNvPr id="303" name="Google Shape;303;p9"/>
            <p:cNvSpPr/>
            <p:nvPr/>
          </p:nvSpPr>
          <p:spPr>
            <a:xfrm>
              <a:off x="0" y="0"/>
              <a:ext cx="812800" cy="816490"/>
            </a:xfrm>
            <a:custGeom>
              <a:rect b="b" l="l" r="r" t="t"/>
              <a:pathLst>
                <a:path extrusionOk="0" h="816490" w="812800">
                  <a:moveTo>
                    <a:pt x="406400" y="0"/>
                  </a:moveTo>
                  <a:cubicBezTo>
                    <a:pt x="181951" y="0"/>
                    <a:pt x="0" y="182778"/>
                    <a:pt x="0" y="408245"/>
                  </a:cubicBezTo>
                  <a:cubicBezTo>
                    <a:pt x="0" y="633713"/>
                    <a:pt x="181951" y="816490"/>
                    <a:pt x="406400" y="816490"/>
                  </a:cubicBezTo>
                  <a:cubicBezTo>
                    <a:pt x="630849" y="816490"/>
                    <a:pt x="812800" y="633713"/>
                    <a:pt x="812800" y="408245"/>
                  </a:cubicBezTo>
                  <a:cubicBezTo>
                    <a:pt x="812800" y="18277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1B2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 txBox="1"/>
            <p:nvPr/>
          </p:nvSpPr>
          <p:spPr>
            <a:xfrm>
              <a:off x="76200" y="19396"/>
              <a:ext cx="660400" cy="720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FFF533"/>
                  </a:solidFill>
                  <a:latin typeface="Vollkorn"/>
                  <a:ea typeface="Vollkorn"/>
                  <a:cs typeface="Vollkorn"/>
                  <a:sym typeface="Vollkorn"/>
                </a:rPr>
                <a:t>Miền Nam</a:t>
              </a:r>
              <a:endParaRPr i="1"/>
            </a:p>
          </p:txBody>
        </p:sp>
      </p:grpSp>
      <p:sp>
        <p:nvSpPr>
          <p:cNvPr id="305" name="Google Shape;305;p9"/>
          <p:cNvSpPr/>
          <p:nvPr/>
        </p:nvSpPr>
        <p:spPr>
          <a:xfrm flipH="1">
            <a:off x="3598875" y="5917939"/>
            <a:ext cx="3532232" cy="1170052"/>
          </a:xfrm>
          <a:custGeom>
            <a:rect b="b" l="l" r="r" t="t"/>
            <a:pathLst>
              <a:path extrusionOk="0" h="1170052" w="3532232">
                <a:moveTo>
                  <a:pt x="3532231" y="0"/>
                </a:moveTo>
                <a:lnTo>
                  <a:pt x="0" y="0"/>
                </a:lnTo>
                <a:lnTo>
                  <a:pt x="0" y="1170052"/>
                </a:lnTo>
                <a:lnTo>
                  <a:pt x="3532231" y="1170052"/>
                </a:lnTo>
                <a:lnTo>
                  <a:pt x="353223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9"/>
          <p:cNvSpPr/>
          <p:nvPr/>
        </p:nvSpPr>
        <p:spPr>
          <a:xfrm>
            <a:off x="1439865" y="7584397"/>
            <a:ext cx="1414291" cy="942271"/>
          </a:xfrm>
          <a:custGeom>
            <a:rect b="b" l="l" r="r" t="t"/>
            <a:pathLst>
              <a:path extrusionOk="0" h="942271" w="1414291">
                <a:moveTo>
                  <a:pt x="0" y="0"/>
                </a:moveTo>
                <a:lnTo>
                  <a:pt x="1414291" y="0"/>
                </a:lnTo>
                <a:lnTo>
                  <a:pt x="1414291" y="942272"/>
                </a:lnTo>
                <a:lnTo>
                  <a:pt x="0" y="942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9"/>
          <p:cNvSpPr/>
          <p:nvPr/>
        </p:nvSpPr>
        <p:spPr>
          <a:xfrm>
            <a:off x="1317201" y="4041978"/>
            <a:ext cx="1997369" cy="1331580"/>
          </a:xfrm>
          <a:custGeom>
            <a:rect b="b" l="l" r="r" t="t"/>
            <a:pathLst>
              <a:path extrusionOk="0" h="1331580" w="1997369">
                <a:moveTo>
                  <a:pt x="0" y="0"/>
                </a:moveTo>
                <a:lnTo>
                  <a:pt x="1997369" y="0"/>
                </a:lnTo>
                <a:lnTo>
                  <a:pt x="1997369" y="1331579"/>
                </a:lnTo>
                <a:lnTo>
                  <a:pt x="0" y="1331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9"/>
          <p:cNvSpPr/>
          <p:nvPr/>
        </p:nvSpPr>
        <p:spPr>
          <a:xfrm>
            <a:off x="3635917" y="8749682"/>
            <a:ext cx="652718" cy="633953"/>
          </a:xfrm>
          <a:custGeom>
            <a:rect b="b" l="l" r="r" t="t"/>
            <a:pathLst>
              <a:path extrusionOk="0" h="633953" w="652718">
                <a:moveTo>
                  <a:pt x="0" y="0"/>
                </a:moveTo>
                <a:lnTo>
                  <a:pt x="652718" y="0"/>
                </a:lnTo>
                <a:lnTo>
                  <a:pt x="652718" y="633952"/>
                </a:lnTo>
                <a:lnTo>
                  <a:pt x="0" y="633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/>
          <p:nvPr/>
        </p:nvSpPr>
        <p:spPr>
          <a:xfrm>
            <a:off x="7256569" y="5315428"/>
            <a:ext cx="5062920" cy="2495744"/>
          </a:xfrm>
          <a:custGeom>
            <a:rect b="b" l="l" r="r" t="t"/>
            <a:pathLst>
              <a:path extrusionOk="0" h="2495744" w="5062920">
                <a:moveTo>
                  <a:pt x="0" y="0"/>
                </a:moveTo>
                <a:lnTo>
                  <a:pt x="5062920" y="0"/>
                </a:lnTo>
                <a:lnTo>
                  <a:pt x="5062920" y="2495744"/>
                </a:lnTo>
                <a:lnTo>
                  <a:pt x="0" y="2495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-14107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12443314" y="3087486"/>
            <a:ext cx="4641961" cy="6568813"/>
          </a:xfrm>
          <a:custGeom>
            <a:rect b="b" l="l" r="r" t="t"/>
            <a:pathLst>
              <a:path extrusionOk="0" h="6568813" w="4641961">
                <a:moveTo>
                  <a:pt x="0" y="0"/>
                </a:moveTo>
                <a:lnTo>
                  <a:pt x="4641962" y="0"/>
                </a:lnTo>
                <a:lnTo>
                  <a:pt x="4641962" y="6568813"/>
                </a:lnTo>
                <a:lnTo>
                  <a:pt x="0" y="6568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9"/>
          <p:cNvSpPr txBox="1"/>
          <p:nvPr/>
        </p:nvSpPr>
        <p:spPr>
          <a:xfrm>
            <a:off x="4495801" y="6105874"/>
            <a:ext cx="1518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8">
                <a:solidFill>
                  <a:srgbClr val="100F0D"/>
                </a:solidFill>
                <a:latin typeface="Vollkorn"/>
                <a:ea typeface="Vollkorn"/>
                <a:cs typeface="Vollkorn"/>
                <a:sym typeface="Vollkorn"/>
              </a:rPr>
              <a:t>Mùa khô </a:t>
            </a:r>
            <a:endParaRPr i="1"/>
          </a:p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8">
                <a:solidFill>
                  <a:srgbClr val="100F0D"/>
                </a:solidFill>
                <a:latin typeface="Vollkorn"/>
                <a:ea typeface="Vollkorn"/>
                <a:cs typeface="Vollkorn"/>
                <a:sym typeface="Vollkorn"/>
              </a:rPr>
              <a:t>1965 - 1966</a:t>
            </a:r>
            <a:endParaRPr i="1"/>
          </a:p>
        </p:txBody>
      </p:sp>
      <p:sp>
        <p:nvSpPr>
          <p:cNvPr id="312" name="Google Shape;312;p9"/>
          <p:cNvSpPr txBox="1"/>
          <p:nvPr/>
        </p:nvSpPr>
        <p:spPr>
          <a:xfrm>
            <a:off x="3724506" y="7140058"/>
            <a:ext cx="32811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700.000 quân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(20.000 quân Mỹ)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Tây Nguyên,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bằng khu V, Đông Nam Bộ</a:t>
            </a:r>
            <a:endParaRPr i="1"/>
          </a:p>
        </p:txBody>
      </p:sp>
      <p:sp>
        <p:nvSpPr>
          <p:cNvPr id="313" name="Google Shape;313;p9"/>
          <p:cNvSpPr txBox="1"/>
          <p:nvPr/>
        </p:nvSpPr>
        <p:spPr>
          <a:xfrm>
            <a:off x="4288635" y="8721107"/>
            <a:ext cx="21528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Tìm diệt, bình định, giành lại thế chủ động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Lập 900 ấp chiến lược</a:t>
            </a:r>
            <a:endParaRPr i="1"/>
          </a:p>
        </p:txBody>
      </p:sp>
      <p:sp>
        <p:nvSpPr>
          <p:cNvPr id="314" name="Google Shape;314;p9"/>
          <p:cNvSpPr txBox="1"/>
          <p:nvPr/>
        </p:nvSpPr>
        <p:spPr>
          <a:xfrm>
            <a:off x="4101780" y="4455040"/>
            <a:ext cx="25263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Phản công và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tiến công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